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325" r:id="rId2"/>
    <p:sldId id="326" r:id="rId3"/>
    <p:sldId id="327" r:id="rId4"/>
    <p:sldId id="328" r:id="rId5"/>
    <p:sldId id="2134804484" r:id="rId6"/>
    <p:sldId id="2134804485" r:id="rId7"/>
    <p:sldId id="32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E80"/>
    <a:srgbClr val="E8D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F05D8-E630-6DBD-4EE4-BA815D97FF4F}" v="9" dt="2023-01-05T20:38:52.028"/>
    <p1510:client id="{95178D1C-AA74-435D-B775-378939191D53}" v="497" dt="2023-01-06T01:25:13.061"/>
    <p1510:client id="{B00974E0-87F6-05FE-66AE-26718AC9AE71}" v="14" dt="2023-01-05T20:39:23.222"/>
    <p1510:client id="{E4E92253-C335-4B0F-BD53-A30D56F1C953}" v="4" dt="2023-01-05T20:40:11.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802" y="5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F618C-5FBF-4574-850D-E2C94778AB7E}"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53971-BC3D-4A8A-A5C4-05B4A95378DA}" type="slidenum">
              <a:rPr lang="en-US" smtClean="0"/>
              <a:t>‹#›</a:t>
            </a:fld>
            <a:endParaRPr lang="en-US"/>
          </a:p>
        </p:txBody>
      </p:sp>
    </p:spTree>
    <p:extLst>
      <p:ext uri="{BB962C8B-B14F-4D97-AF65-F5344CB8AC3E}">
        <p14:creationId xmlns:p14="http://schemas.microsoft.com/office/powerpoint/2010/main" val="1987529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&amp; Self introduction</a:t>
            </a:r>
          </a:p>
          <a:p>
            <a:r>
              <a:rPr lang="en-US" sz="1800" b="0" i="0" u="none" strike="noStrike">
                <a:solidFill>
                  <a:srgbClr val="000000"/>
                </a:solidFill>
                <a:effectLst/>
                <a:latin typeface="Calibri" panose="020F0502020204030204" pitchFamily="34" charset="0"/>
              </a:rPr>
              <a:t>so glad to be here with y’all tonight, thank you for setting aside part of your evening for me to share the comprehensive urban agriculture plan with you. So I’m just going to do a brief overview and let you know where we are at with the plan. </a:t>
            </a:r>
          </a:p>
          <a:p>
            <a:endParaRPr lang="en-US" sz="1800" b="0" i="0" u="none" strike="noStrike">
              <a:solidFill>
                <a:srgbClr val="000000"/>
              </a:solidFill>
              <a:effectLst/>
              <a:latin typeface="Calibri" panose="020F0502020204030204" pitchFamily="34" charset="0"/>
            </a:endParaRPr>
          </a:p>
          <a:p>
            <a:r>
              <a:rPr lang="en-US" sz="1800" b="0" i="0" u="none" strike="noStrike">
                <a:solidFill>
                  <a:srgbClr val="000000"/>
                </a:solidFill>
                <a:effectLst/>
                <a:latin typeface="Calibri" panose="020F0502020204030204" pitchFamily="34" charset="0"/>
              </a:rPr>
              <a:t>So this plan comes from Dallas comp environ Climate Action Plan, during climate planning in 2020 access to “healthy Local Foods” was identified as a critical issue. So through that process All Dallas Communities having access to </a:t>
            </a:r>
            <a:r>
              <a:rPr lang="en-US" sz="1800" b="0" i="0" u="none" strike="noStrike" err="1">
                <a:solidFill>
                  <a:srgbClr val="000000"/>
                </a:solidFill>
                <a:effectLst/>
                <a:latin typeface="Calibri" panose="020F0502020204030204" pitchFamily="34" charset="0"/>
              </a:rPr>
              <a:t>healthly</a:t>
            </a:r>
            <a:r>
              <a:rPr lang="en-US" sz="1800" b="0" i="0" u="none" strike="noStrike">
                <a:solidFill>
                  <a:srgbClr val="000000"/>
                </a:solidFill>
                <a:effectLst/>
                <a:latin typeface="Calibri" panose="020F0502020204030204" pitchFamily="34" charset="0"/>
              </a:rPr>
              <a:t>, local food, became goal 7 of the City’s climate action plan. </a:t>
            </a:r>
          </a:p>
          <a:p>
            <a:r>
              <a:rPr lang="en-US" sz="1800" b="0" i="0" u="none" strike="noStrike">
                <a:solidFill>
                  <a:srgbClr val="000000"/>
                </a:solidFill>
                <a:effectLst/>
                <a:latin typeface="Calibri" panose="020F0502020204030204" pitchFamily="34" charset="0"/>
              </a:rPr>
              <a:t>&amp; The Purpose of the Urban Agriculture plan, that I am talking to you about tonight, is to set path towards achieving that goal, and it’s sector target listed here on the right. </a:t>
            </a:r>
          </a:p>
          <a:p>
            <a:endParaRPr lang="en-US" sz="1800" b="0" i="0" u="none" strike="noStrike">
              <a:solidFill>
                <a:srgbClr val="000000"/>
              </a:solidFill>
              <a:effectLst/>
              <a:latin typeface="Calibri" panose="020F0502020204030204" pitchFamily="34" charset="0"/>
            </a:endParaRPr>
          </a:p>
          <a:p>
            <a:r>
              <a:rPr lang="en-US" sz="1800" b="0" i="0" u="none" strike="noStrike">
                <a:solidFill>
                  <a:srgbClr val="000000"/>
                </a:solidFill>
                <a:effectLst/>
                <a:latin typeface="Calibri" panose="020F0502020204030204" pitchFamily="34" charset="0"/>
              </a:rPr>
              <a:t>So what are we talking about when we say urban agriculture, really that just means food grown in the city, which includes processing and distribution of food grown here in Dallas, and that can be grown in many different ways including vertical, warehouse, or rooftop farms, community gardens, hydro, aero, or aquaponic facilities.</a:t>
            </a:r>
          </a:p>
          <a:p>
            <a:endParaRPr lang="en-US" sz="1800" b="0" i="0" u="none" strike="noStrike">
              <a:solidFill>
                <a:srgbClr val="000000"/>
              </a:solidFill>
              <a:effectLst/>
              <a:latin typeface="Calibri" panose="020F0502020204030204" pitchFamily="34" charset="0"/>
            </a:endParaRPr>
          </a:p>
          <a:p>
            <a:r>
              <a:rPr lang="en-US" sz="1800" b="0" i="0" u="none" strike="noStrike">
                <a:solidFill>
                  <a:srgbClr val="000000"/>
                </a:solidFill>
                <a:effectLst/>
                <a:latin typeface="Calibri" panose="020F0502020204030204" pitchFamily="34" charset="0"/>
              </a:rPr>
              <a:t>Next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90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the Comprehensive Urban Agriculture Plan?</a:t>
            </a:r>
          </a:p>
          <a:p>
            <a:r>
              <a:rPr lang="en-US"/>
              <a:t>It’s a  framework to build capacity and partnerships around Dallas’ Food system, it helps lay the groundwork over the next 5-10 year for UA development in </a:t>
            </a:r>
            <a:r>
              <a:rPr lang="en-US" err="1"/>
              <a:t>dallas</a:t>
            </a:r>
            <a:r>
              <a:rPr lang="en-US"/>
              <a:t> by recommending:</a:t>
            </a:r>
          </a:p>
          <a:p>
            <a:pPr marL="171450" indent="-171450">
              <a:buFont typeface="Arial" panose="020B0604020202020204" pitchFamily="34" charset="0"/>
              <a:buChar char="•"/>
            </a:pPr>
            <a:r>
              <a:rPr lang="en-US"/>
              <a:t>A range of ordinance updates,</a:t>
            </a:r>
          </a:p>
          <a:p>
            <a:pPr marL="171450" indent="-171450">
              <a:buFont typeface="Arial" panose="020B0604020202020204" pitchFamily="34" charset="0"/>
              <a:buChar char="•"/>
            </a:pPr>
            <a:r>
              <a:rPr lang="en-US"/>
              <a:t>Program development a</a:t>
            </a:r>
          </a:p>
          <a:p>
            <a:pPr marL="171450" indent="-171450">
              <a:buFont typeface="Arial" panose="020B0604020202020204" pitchFamily="34" charset="0"/>
              <a:buChar char="•"/>
            </a:pPr>
            <a:r>
              <a:rPr lang="en-US"/>
              <a:t>And equitable resource distribution </a:t>
            </a:r>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33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Comprehensive Urban Agriculture Plan focuses on five key recommendations, each includes several solutions and action items, the 5 recommendation are listed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first is to reduce urban agriculture regulatory barriers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Support land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Provide urban agriculture education and resources to support </a:t>
            </a:r>
            <a:r>
              <a:rPr lang="en-US" sz="1200" err="1"/>
              <a:t>dallas</a:t>
            </a:r>
            <a:r>
              <a:rPr lang="en-US" sz="1200"/>
              <a:t>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the last 2 are to facilitate collaboration and partnerships among urban agriculture </a:t>
            </a:r>
            <a:r>
              <a:rPr lang="en-US" sz="1200" err="1"/>
              <a:t>stakerholders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And the 5</a:t>
            </a:r>
            <a:r>
              <a:rPr lang="en-US" sz="1200" baseline="30000"/>
              <a:t>th</a:t>
            </a:r>
            <a:r>
              <a:rPr lang="en-US" sz="1200"/>
              <a:t> is to build market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endParaRPr lang="en-US"/>
          </a:p>
          <a:p>
            <a:r>
              <a:rPr lang="en-US"/>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7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So the primary directives of this plan are to increase local food production, food access and local commercial food sourcing through increased UA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In closing, I encourage you to scan the QR code or visit Dallasclimateaction.com/</a:t>
            </a:r>
            <a:r>
              <a:rPr lang="en-US" sz="1200" b="0" i="0" u="none" strike="noStrike" err="1">
                <a:solidFill>
                  <a:srgbClr val="000000"/>
                </a:solidFill>
                <a:effectLst/>
                <a:latin typeface="Calibri" panose="020F0502020204030204" pitchFamily="34" charset="0"/>
              </a:rPr>
              <a:t>foodaccess</a:t>
            </a:r>
            <a:r>
              <a:rPr lang="en-US" sz="1200" b="0" i="0" u="none" strike="noStrike">
                <a:solidFill>
                  <a:srgbClr val="000000"/>
                </a:solidFill>
                <a:effectLst/>
                <a:latin typeface="Calibri" panose="020F0502020204030204" pitchFamily="34" charset="0"/>
              </a:rPr>
              <a:t>, the full plan can be viewed here, as well as you can sign up for the Dallas Urban Agriculture newsletter to stay up to date. &amp; lastly the plan will be going to City Council for adoption on February 22, so stay tuned for more to 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panose="020F0502020204030204" pitchFamily="34" charset="0"/>
              </a:rPr>
              <a:t>And with that we can go to our next presenter with the Whole Home Dallas Program.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2F325-05DD-4F83-A596-30454B67C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035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8C63-C622-4C0C-B3AF-90EFEF20DCE7}"/>
              </a:ext>
            </a:extLst>
          </p:cNvPr>
          <p:cNvSpPr>
            <a:spLocks noGrp="1"/>
          </p:cNvSpPr>
          <p:nvPr>
            <p:ph type="body" sz="quarter" idx="13" hasCustomPrompt="1"/>
          </p:nvPr>
        </p:nvSpPr>
        <p:spPr>
          <a:xfrm>
            <a:off x="6441055" y="1933685"/>
            <a:ext cx="5511494" cy="757130"/>
          </a:xfrm>
        </p:spPr>
        <p:txBody>
          <a:bodyPr>
            <a:spAutoFit/>
          </a:bodyPr>
          <a:lstStyle>
            <a:lvl1pPr marL="0" indent="0">
              <a:buFontTx/>
              <a:buNone/>
              <a:defRPr sz="4800" b="1"/>
            </a:lvl1pPr>
          </a:lstStyle>
          <a:p>
            <a:pPr lvl="0"/>
            <a:r>
              <a:rPr lang="en-US"/>
              <a:t>Presentation Title</a:t>
            </a:r>
          </a:p>
        </p:txBody>
      </p:sp>
      <p:sp>
        <p:nvSpPr>
          <p:cNvPr id="9" name="Text Placeholder 8">
            <a:extLst>
              <a:ext uri="{FF2B5EF4-FFF2-40B4-BE49-F238E27FC236}">
                <a16:creationId xmlns:a16="http://schemas.microsoft.com/office/drawing/2014/main" id="{574419D1-4F35-47B5-B740-B3FD78A49A66}"/>
              </a:ext>
            </a:extLst>
          </p:cNvPr>
          <p:cNvSpPr>
            <a:spLocks noGrp="1"/>
          </p:cNvSpPr>
          <p:nvPr>
            <p:ph type="body" sz="quarter" idx="14" hasCustomPrompt="1"/>
          </p:nvPr>
        </p:nvSpPr>
        <p:spPr>
          <a:xfrm>
            <a:off x="7189788" y="2724730"/>
            <a:ext cx="4306887" cy="954107"/>
          </a:xfrm>
        </p:spPr>
        <p:txBody>
          <a:bodyPr>
            <a:spAutoFit/>
          </a:bodyPr>
          <a:lstStyle>
            <a:lvl1pPr marL="0" indent="0" algn="r">
              <a:lnSpc>
                <a:spcPct val="100000"/>
              </a:lnSpc>
              <a:spcBef>
                <a:spcPts val="0"/>
              </a:spcBef>
              <a:buFontTx/>
              <a:buNone/>
              <a:defRPr sz="2800" b="1"/>
            </a:lvl1pPr>
          </a:lstStyle>
          <a:p>
            <a:pPr lvl="0"/>
            <a:r>
              <a:rPr lang="en-US"/>
              <a:t>Committee Name</a:t>
            </a:r>
          </a:p>
          <a:p>
            <a:pPr lvl="0"/>
            <a:r>
              <a:rPr lang="en-US"/>
              <a:t>Date</a:t>
            </a:r>
          </a:p>
        </p:txBody>
      </p:sp>
      <p:sp>
        <p:nvSpPr>
          <p:cNvPr id="16" name="Text Placeholder 15">
            <a:extLst>
              <a:ext uri="{FF2B5EF4-FFF2-40B4-BE49-F238E27FC236}">
                <a16:creationId xmlns:a16="http://schemas.microsoft.com/office/drawing/2014/main" id="{D3205CA5-6F7C-4001-9235-ECA1367B2358}"/>
              </a:ext>
            </a:extLst>
          </p:cNvPr>
          <p:cNvSpPr>
            <a:spLocks noGrp="1"/>
          </p:cNvSpPr>
          <p:nvPr>
            <p:ph type="body" sz="quarter" idx="15" hasCustomPrompt="1"/>
          </p:nvPr>
        </p:nvSpPr>
        <p:spPr>
          <a:xfrm>
            <a:off x="7634288" y="4877954"/>
            <a:ext cx="3862387" cy="1051570"/>
          </a:xfrm>
        </p:spPr>
        <p:txBody>
          <a:bodyPr>
            <a:spAutoFit/>
          </a:bodyPr>
          <a:lstStyle>
            <a:lvl1pPr marL="0" indent="0" algn="r">
              <a:spcBef>
                <a:spcPts val="500"/>
              </a:spcBef>
              <a:buFontTx/>
              <a:buNone/>
              <a:defRPr sz="2000"/>
            </a:lvl1pPr>
            <a:lvl2pPr marL="457200" indent="0" algn="r">
              <a:buFontTx/>
              <a:buNone/>
              <a:defRPr sz="2000"/>
            </a:lvl2pPr>
            <a:lvl3pPr marL="914400" indent="0" algn="r">
              <a:buFontTx/>
              <a:buNone/>
              <a:defRPr sz="2000"/>
            </a:lvl3pPr>
            <a:lvl4pPr marL="1371600" indent="0" algn="r">
              <a:buFontTx/>
              <a:buNone/>
              <a:defRPr sz="2000"/>
            </a:lvl4pPr>
            <a:lvl5pPr marL="1828800" indent="0" algn="r">
              <a:buFontTx/>
              <a:buNone/>
              <a:defRPr sz="2000"/>
            </a:lvl5pPr>
          </a:lstStyle>
          <a:p>
            <a:pPr algn="r"/>
            <a:r>
              <a:rPr lang="en-US" sz="2000">
                <a:solidFill>
                  <a:srgbClr val="003F88"/>
                </a:solidFill>
                <a:latin typeface="Century Gothic" panose="020B0502020202020204" pitchFamily="34" charset="0"/>
                <a:cs typeface="Arial" panose="020B0604020202020204" pitchFamily="34" charset="0"/>
              </a:rPr>
              <a:t>Presenter Name, Title</a:t>
            </a:r>
          </a:p>
          <a:p>
            <a:pPr algn="r"/>
            <a:r>
              <a:rPr lang="en-US" sz="2000">
                <a:solidFill>
                  <a:srgbClr val="003F88"/>
                </a:solidFill>
                <a:latin typeface="Century Gothic" panose="020B0502020202020204" pitchFamily="34" charset="0"/>
                <a:cs typeface="Arial" panose="020B0604020202020204" pitchFamily="34" charset="0"/>
              </a:rPr>
              <a:t>Department</a:t>
            </a:r>
          </a:p>
          <a:p>
            <a:pPr algn="r"/>
            <a:r>
              <a:rPr lang="en-US" sz="2000">
                <a:solidFill>
                  <a:srgbClr val="003F88"/>
                </a:solidFill>
                <a:latin typeface="Century Gothic" panose="020B0502020202020204" pitchFamily="34" charset="0"/>
                <a:cs typeface="Arial" panose="020B0604020202020204" pitchFamily="34" charset="0"/>
              </a:rPr>
              <a:t>City of Dallas</a:t>
            </a:r>
          </a:p>
        </p:txBody>
      </p:sp>
      <p:sp>
        <p:nvSpPr>
          <p:cNvPr id="6" name="Slide Number Placeholder 5">
            <a:extLst>
              <a:ext uri="{FF2B5EF4-FFF2-40B4-BE49-F238E27FC236}">
                <a16:creationId xmlns:a16="http://schemas.microsoft.com/office/drawing/2014/main" id="{970EDCBD-AD81-42A2-BC49-290E84E864D2}"/>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a:p>
        </p:txBody>
      </p:sp>
    </p:spTree>
    <p:extLst>
      <p:ext uri="{BB962C8B-B14F-4D97-AF65-F5344CB8AC3E}">
        <p14:creationId xmlns:p14="http://schemas.microsoft.com/office/powerpoint/2010/main" val="230837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a:p>
        </p:txBody>
      </p:sp>
      <p:sp>
        <p:nvSpPr>
          <p:cNvPr id="9" name="Content Placeholder 8">
            <a:extLst>
              <a:ext uri="{FF2B5EF4-FFF2-40B4-BE49-F238E27FC236}">
                <a16:creationId xmlns:a16="http://schemas.microsoft.com/office/drawing/2014/main" id="{13C30354-42D3-41C7-9D7D-B2D99186B0FD}"/>
              </a:ext>
            </a:extLst>
          </p:cNvPr>
          <p:cNvSpPr>
            <a:spLocks noGrp="1"/>
          </p:cNvSpPr>
          <p:nvPr>
            <p:ph sz="quarter" idx="16"/>
          </p:nvPr>
        </p:nvSpPr>
        <p:spPr>
          <a:xfrm>
            <a:off x="709612" y="1481864"/>
            <a:ext cx="10741490" cy="4356227"/>
          </a:xfrm>
        </p:spPr>
        <p:txBody>
          <a:bodyPr>
            <a:normAutofit/>
          </a:bodyPr>
          <a:lstStyle>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3858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a:p>
        </p:txBody>
      </p:sp>
      <p:sp>
        <p:nvSpPr>
          <p:cNvPr id="4" name="Chart Placeholder 3">
            <a:extLst>
              <a:ext uri="{FF2B5EF4-FFF2-40B4-BE49-F238E27FC236}">
                <a16:creationId xmlns:a16="http://schemas.microsoft.com/office/drawing/2014/main" id="{07A72EB6-8435-4292-AD14-3443AF1C4121}"/>
              </a:ext>
            </a:extLst>
          </p:cNvPr>
          <p:cNvSpPr>
            <a:spLocks noGrp="1"/>
          </p:cNvSpPr>
          <p:nvPr>
            <p:ph type="chart" sz="quarter" idx="15"/>
          </p:nvPr>
        </p:nvSpPr>
        <p:spPr>
          <a:xfrm>
            <a:off x="3325813" y="3906838"/>
            <a:ext cx="2286000" cy="2368550"/>
          </a:xfrm>
        </p:spPr>
        <p:txBody>
          <a:bodyPr/>
          <a:lstStyle>
            <a:lvl1pPr marL="0" indent="0">
              <a:buFontTx/>
              <a:buNone/>
              <a:defRPr>
                <a:noFill/>
              </a:defRPr>
            </a:lvl1pPr>
          </a:lstStyle>
          <a:p>
            <a:endParaRPr lang="en-US"/>
          </a:p>
        </p:txBody>
      </p:sp>
      <p:sp>
        <p:nvSpPr>
          <p:cNvPr id="12" name="Chart Placeholder 3">
            <a:extLst>
              <a:ext uri="{FF2B5EF4-FFF2-40B4-BE49-F238E27FC236}">
                <a16:creationId xmlns:a16="http://schemas.microsoft.com/office/drawing/2014/main" id="{974EEB85-31FC-4770-86E3-450394028520}"/>
              </a:ext>
            </a:extLst>
          </p:cNvPr>
          <p:cNvSpPr>
            <a:spLocks noGrp="1"/>
          </p:cNvSpPr>
          <p:nvPr>
            <p:ph type="chart" sz="quarter" idx="16"/>
          </p:nvPr>
        </p:nvSpPr>
        <p:spPr>
          <a:xfrm>
            <a:off x="6096000" y="3906838"/>
            <a:ext cx="2286000" cy="2368550"/>
          </a:xfrm>
        </p:spPr>
        <p:txBody>
          <a:bodyPr/>
          <a:lstStyle>
            <a:lvl1pPr marL="0" indent="0">
              <a:buFontTx/>
              <a:buNone/>
              <a:defRPr>
                <a:noFill/>
              </a:defRPr>
            </a:lvl1pPr>
          </a:lstStyle>
          <a:p>
            <a:endParaRPr lang="en-US"/>
          </a:p>
        </p:txBody>
      </p:sp>
      <p:sp>
        <p:nvSpPr>
          <p:cNvPr id="14" name="Text Placeholder 13">
            <a:extLst>
              <a:ext uri="{FF2B5EF4-FFF2-40B4-BE49-F238E27FC236}">
                <a16:creationId xmlns:a16="http://schemas.microsoft.com/office/drawing/2014/main" id="{1D79B656-1AD9-4681-9811-45AE290D140D}"/>
              </a:ext>
            </a:extLst>
          </p:cNvPr>
          <p:cNvSpPr>
            <a:spLocks noGrp="1"/>
          </p:cNvSpPr>
          <p:nvPr>
            <p:ph type="body" sz="quarter" idx="17"/>
          </p:nvPr>
        </p:nvSpPr>
        <p:spPr>
          <a:xfrm>
            <a:off x="736600" y="1468438"/>
            <a:ext cx="10644163" cy="2368550"/>
          </a:xfrm>
        </p:spPr>
        <p:txBody>
          <a:bodyPr/>
          <a:lstStyle>
            <a:lvl1pPr marL="285750" indent="-285750">
              <a:buSzPct val="100000"/>
              <a:buFont typeface="Arial" panose="020B0604020202020204" pitchFamily="34" charset="0"/>
              <a:buChar char="•"/>
              <a:defRPr/>
            </a:lvl1pPr>
          </a:lstStyle>
          <a:p>
            <a:pPr marL="285750" indent="-285750">
              <a:buSzPct val="100000"/>
              <a:buFont typeface="Arial" panose="020B0604020202020204" pitchFamily="34" charset="0"/>
              <a:buChar char="•"/>
            </a:pPr>
            <a:endParaRPr lang="en-US" sz="3600">
              <a:solidFill>
                <a:srgbClr val="003F88"/>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4287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83C75-E4BE-43BA-A3D9-E1FCD945D091}"/>
              </a:ext>
            </a:extLst>
          </p:cNvPr>
          <p:cNvSpPr>
            <a:spLocks noGrp="1"/>
          </p:cNvSpPr>
          <p:nvPr>
            <p:ph type="body" sz="quarter" idx="13"/>
          </p:nvPr>
        </p:nvSpPr>
        <p:spPr>
          <a:xfrm>
            <a:off x="708890" y="290370"/>
            <a:ext cx="8462963" cy="706438"/>
          </a:xfrm>
        </p:spPr>
        <p:txBody>
          <a:bodyPr>
            <a:normAutofit/>
          </a:bodyPr>
          <a:lstStyle>
            <a:lvl1pPr marL="0" indent="0">
              <a:buNone/>
              <a:defRPr sz="4000" b="1"/>
            </a:lvl1pPr>
          </a:lstStyle>
          <a:p>
            <a:pPr lvl="0"/>
            <a:endParaRPr lang="en-US"/>
          </a:p>
        </p:txBody>
      </p:sp>
      <p:sp>
        <p:nvSpPr>
          <p:cNvPr id="11" name="Slide Number Placeholder 5">
            <a:extLst>
              <a:ext uri="{FF2B5EF4-FFF2-40B4-BE49-F238E27FC236}">
                <a16:creationId xmlns:a16="http://schemas.microsoft.com/office/drawing/2014/main" id="{25230854-DC6D-472C-A39A-62BD67270C55}"/>
              </a:ext>
            </a:extLst>
          </p:cNvPr>
          <p:cNvSpPr>
            <a:spLocks noGrp="1"/>
          </p:cNvSpPr>
          <p:nvPr>
            <p:ph type="sldNum" sz="quarter" idx="12"/>
          </p:nvPr>
        </p:nvSpPr>
        <p:spPr>
          <a:xfrm>
            <a:off x="9331042" y="6453330"/>
            <a:ext cx="2743200" cy="365125"/>
          </a:xfrm>
          <a:prstGeom prst="rect">
            <a:avLst/>
          </a:prstGeom>
        </p:spPr>
        <p:txBody>
          <a:bodyPr/>
          <a:lstStyle>
            <a:lvl1pPr>
              <a:defRPr sz="1800"/>
            </a:lvl1pPr>
          </a:lstStyle>
          <a:p>
            <a:fld id="{09918B91-4B66-40C9-B3FB-70033B0922BB}" type="slidenum">
              <a:rPr lang="en-US" smtClean="0"/>
              <a:pPr/>
              <a:t>‹#›</a:t>
            </a:fld>
            <a:endParaRPr lang="en-US"/>
          </a:p>
        </p:txBody>
      </p:sp>
      <p:sp>
        <p:nvSpPr>
          <p:cNvPr id="5" name="Text Placeholder 4">
            <a:extLst>
              <a:ext uri="{FF2B5EF4-FFF2-40B4-BE49-F238E27FC236}">
                <a16:creationId xmlns:a16="http://schemas.microsoft.com/office/drawing/2014/main" id="{DC14E078-A7F7-48DC-9A83-6C78B6F9E463}"/>
              </a:ext>
            </a:extLst>
          </p:cNvPr>
          <p:cNvSpPr>
            <a:spLocks noGrp="1"/>
          </p:cNvSpPr>
          <p:nvPr>
            <p:ph type="body" sz="quarter" idx="15"/>
          </p:nvPr>
        </p:nvSpPr>
        <p:spPr>
          <a:xfrm>
            <a:off x="737323" y="1468437"/>
            <a:ext cx="5469513" cy="4613707"/>
          </a:xfrm>
        </p:spPr>
        <p:txBody>
          <a:bodyPr/>
          <a:lstStyle>
            <a:lvl1pPr>
              <a:defRPr sz="3200"/>
            </a:lvl1pPr>
          </a:lstStyle>
          <a:p>
            <a:pPr lvl="0"/>
            <a:endParaRPr lang="en-US"/>
          </a:p>
        </p:txBody>
      </p:sp>
      <p:sp>
        <p:nvSpPr>
          <p:cNvPr id="7" name="Picture Placeholder 6">
            <a:extLst>
              <a:ext uri="{FF2B5EF4-FFF2-40B4-BE49-F238E27FC236}">
                <a16:creationId xmlns:a16="http://schemas.microsoft.com/office/drawing/2014/main" id="{F66101E4-8C82-42E0-8F6B-7186A6948F11}"/>
              </a:ext>
            </a:extLst>
          </p:cNvPr>
          <p:cNvSpPr>
            <a:spLocks noGrp="1"/>
          </p:cNvSpPr>
          <p:nvPr>
            <p:ph type="pic" sz="quarter" idx="16"/>
          </p:nvPr>
        </p:nvSpPr>
        <p:spPr>
          <a:xfrm>
            <a:off x="6497638" y="1468438"/>
            <a:ext cx="4957762" cy="4613706"/>
          </a:xfrm>
        </p:spPr>
        <p:txBody>
          <a:bodyPr/>
          <a:lstStyle>
            <a:lvl1pPr marL="0" indent="0">
              <a:buNone/>
              <a:defRPr/>
            </a:lvl1pPr>
          </a:lstStyle>
          <a:p>
            <a:endParaRPr lang="en-US"/>
          </a:p>
        </p:txBody>
      </p:sp>
    </p:spTree>
    <p:extLst>
      <p:ext uri="{BB962C8B-B14F-4D97-AF65-F5344CB8AC3E}">
        <p14:creationId xmlns:p14="http://schemas.microsoft.com/office/powerpoint/2010/main" val="220962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0BB5-4D9E-4525-A056-28EDA4F3D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43442-5BCD-44A6-8B38-CCCB19A76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C66E1-3B8B-4DB3-9CD0-CAC42FAC99E2}"/>
              </a:ext>
            </a:extLst>
          </p:cNvPr>
          <p:cNvSpPr>
            <a:spLocks noGrp="1"/>
          </p:cNvSpPr>
          <p:nvPr>
            <p:ph type="dt" sz="half" idx="10"/>
          </p:nvPr>
        </p:nvSpPr>
        <p:spPr/>
        <p:txBody>
          <a:bodyPr/>
          <a:lstStyle/>
          <a:p>
            <a:fld id="{87FA6876-9F6C-B44B-8C62-222862D9F815}" type="datetime1">
              <a:rPr lang="en-US" smtClean="0"/>
              <a:t>7/11/2023</a:t>
            </a:fld>
            <a:endParaRPr lang="en-US"/>
          </a:p>
        </p:txBody>
      </p:sp>
      <p:sp>
        <p:nvSpPr>
          <p:cNvPr id="5" name="Footer Placeholder 4">
            <a:extLst>
              <a:ext uri="{FF2B5EF4-FFF2-40B4-BE49-F238E27FC236}">
                <a16:creationId xmlns:a16="http://schemas.microsoft.com/office/drawing/2014/main" id="{C1F8B835-6D99-4B13-B45A-AFA1B341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C498-C0AB-4857-9091-32D65A5CC498}"/>
              </a:ext>
            </a:extLst>
          </p:cNvPr>
          <p:cNvSpPr>
            <a:spLocks noGrp="1"/>
          </p:cNvSpPr>
          <p:nvPr>
            <p:ph type="sldNum" sz="quarter" idx="12"/>
          </p:nvPr>
        </p:nvSpPr>
        <p:spPr>
          <a:xfrm>
            <a:off x="9208477" y="6492875"/>
            <a:ext cx="2743200" cy="365125"/>
          </a:xfrm>
        </p:spPr>
        <p:txBody>
          <a:bodyPr/>
          <a:lstStyle>
            <a:lvl1pPr>
              <a:defRPr sz="1400">
                <a:latin typeface="+mn-lt"/>
                <a:cs typeface="Arial" panose="020B0604020202020204" pitchFamily="34" charset="0"/>
              </a:defRPr>
            </a:lvl1pPr>
          </a:lstStyle>
          <a:p>
            <a:fld id="{09918B91-4B66-40C9-B3FB-70033B0922BB}" type="slidenum">
              <a:rPr lang="en-US" smtClean="0"/>
              <a:pPr/>
              <a:t>‹#›</a:t>
            </a:fld>
            <a:endParaRPr lang="en-US"/>
          </a:p>
        </p:txBody>
      </p:sp>
    </p:spTree>
    <p:extLst>
      <p:ext uri="{BB962C8B-B14F-4D97-AF65-F5344CB8AC3E}">
        <p14:creationId xmlns:p14="http://schemas.microsoft.com/office/powerpoint/2010/main" val="3293866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331036" y="645333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09918B91-4B66-40C9-B3FB-70033B0922BB}" type="slidenum">
              <a:rPr lang="en-US" smtClean="0"/>
              <a:pPr/>
              <a:t>‹#›</a:t>
            </a:fld>
            <a:endParaRPr lang="en-US"/>
          </a:p>
        </p:txBody>
      </p:sp>
      <p:sp>
        <p:nvSpPr>
          <p:cNvPr id="10" name="Title Placeholder 9">
            <a:extLst>
              <a:ext uri="{FF2B5EF4-FFF2-40B4-BE49-F238E27FC236}">
                <a16:creationId xmlns:a16="http://schemas.microsoft.com/office/drawing/2014/main" id="{AA067C39-3C07-4B3D-80D4-8301685B4B05}"/>
              </a:ext>
            </a:extLst>
          </p:cNvPr>
          <p:cNvSpPr>
            <a:spLocks noGrp="1"/>
          </p:cNvSpPr>
          <p:nvPr>
            <p:ph type="title"/>
          </p:nvPr>
        </p:nvSpPr>
        <p:spPr>
          <a:xfrm>
            <a:off x="727369" y="-68841"/>
            <a:ext cx="10515600" cy="1325563"/>
          </a:xfrm>
          <a:prstGeom prst="rect">
            <a:avLst/>
          </a:prstGeom>
        </p:spPr>
        <p:txBody>
          <a:bodyPr vert="horz" lIns="91440" tIns="45720" rIns="91440" bIns="45720" rtlCol="0" anchor="ctr">
            <a:normAutofit/>
          </a:bodyPr>
          <a:lstStyle/>
          <a:p>
            <a:endParaRPr lang="en-US"/>
          </a:p>
        </p:txBody>
      </p:sp>
      <p:sp>
        <p:nvSpPr>
          <p:cNvPr id="11" name="Text Placeholder 10">
            <a:extLst>
              <a:ext uri="{FF2B5EF4-FFF2-40B4-BE49-F238E27FC236}">
                <a16:creationId xmlns:a16="http://schemas.microsoft.com/office/drawing/2014/main" id="{8D82EECD-D78C-4EC1-A287-C927C8299B7F}"/>
              </a:ext>
            </a:extLst>
          </p:cNvPr>
          <p:cNvSpPr>
            <a:spLocks noGrp="1"/>
          </p:cNvSpPr>
          <p:nvPr>
            <p:ph type="body" idx="1"/>
          </p:nvPr>
        </p:nvSpPr>
        <p:spPr>
          <a:xfrm>
            <a:off x="741224" y="1727852"/>
            <a:ext cx="10515600" cy="4351338"/>
          </a:xfrm>
          <a:prstGeom prst="rect">
            <a:avLst/>
          </a:prstGeom>
        </p:spPr>
        <p:txBody>
          <a:bodyPr vert="horz" lIns="91440" tIns="45720" rIns="91440" bIns="45720" rtlCol="0">
            <a:normAutofit/>
          </a:bodyPr>
          <a:lstStyle/>
          <a:p>
            <a:pPr lvl="0"/>
            <a:endParaRPr lang="en-US"/>
          </a:p>
        </p:txBody>
      </p:sp>
    </p:spTree>
    <p:extLst>
      <p:ext uri="{BB962C8B-B14F-4D97-AF65-F5344CB8AC3E}">
        <p14:creationId xmlns:p14="http://schemas.microsoft.com/office/powerpoint/2010/main" val="494892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4000" b="1" kern="1200">
          <a:solidFill>
            <a:srgbClr val="003F8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03F88"/>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rgbClr val="003F88"/>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mailto:Yartiza.torres@dallas.gov" TargetMode="External"/><Relationship Id="rId5" Type="http://schemas.openxmlformats.org/officeDocument/2006/relationships/image" Target="../media/image12.png"/><Relationship Id="rId10" Type="http://schemas.openxmlformats.org/officeDocument/2006/relationships/hyperlink" Target="mailto:Rabekha.Siebert@dallas.gov" TargetMode="External"/><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5474402-3BDD-478F-A20A-E345E259E60B}"/>
              </a:ext>
            </a:extLst>
          </p:cNvPr>
          <p:cNvSpPr>
            <a:spLocks noGrp="1"/>
          </p:cNvSpPr>
          <p:nvPr>
            <p:ph type="body" sz="quarter" idx="13"/>
          </p:nvPr>
        </p:nvSpPr>
        <p:spPr>
          <a:xfrm>
            <a:off x="5578763" y="426114"/>
            <a:ext cx="6353463" cy="3118803"/>
          </a:xfrm>
        </p:spPr>
        <p:txBody>
          <a:bodyPr/>
          <a:lstStyle/>
          <a:p>
            <a:pPr algn="r"/>
            <a:r>
              <a:rPr lang="en-US" sz="4000" dirty="0"/>
              <a:t>COD Urban Agriculture Division</a:t>
            </a:r>
          </a:p>
          <a:p>
            <a:pPr algn="r"/>
            <a:r>
              <a:rPr lang="en-US" sz="4000" dirty="0"/>
              <a:t> </a:t>
            </a:r>
          </a:p>
          <a:p>
            <a:pPr algn="r"/>
            <a:r>
              <a:rPr lang="en-US" sz="4000" dirty="0"/>
              <a:t>Comprehensive Urban Agriculture Plan</a:t>
            </a:r>
          </a:p>
        </p:txBody>
      </p:sp>
      <p:sp>
        <p:nvSpPr>
          <p:cNvPr id="11" name="Text Placeholder 10">
            <a:extLst>
              <a:ext uri="{FF2B5EF4-FFF2-40B4-BE49-F238E27FC236}">
                <a16:creationId xmlns:a16="http://schemas.microsoft.com/office/drawing/2014/main" id="{17A6725A-C8DE-4C71-9F5A-16D706018F60}"/>
              </a:ext>
            </a:extLst>
          </p:cNvPr>
          <p:cNvSpPr>
            <a:spLocks noGrp="1"/>
          </p:cNvSpPr>
          <p:nvPr>
            <p:ph type="body" sz="quarter" idx="14"/>
          </p:nvPr>
        </p:nvSpPr>
        <p:spPr>
          <a:xfrm>
            <a:off x="6724591" y="3708325"/>
            <a:ext cx="5207635" cy="523220"/>
          </a:xfrm>
        </p:spPr>
        <p:txBody>
          <a:bodyPr/>
          <a:lstStyle/>
          <a:p>
            <a:r>
              <a:rPr lang="en-US" b="0" dirty="0">
                <a:solidFill>
                  <a:srgbClr val="003D85"/>
                </a:solidFill>
                <a:latin typeface="Lato" panose="020F0502020204030203" pitchFamily="34" charset="0"/>
              </a:rPr>
              <a:t>July 2023</a:t>
            </a:r>
          </a:p>
        </p:txBody>
      </p:sp>
      <p:sp>
        <p:nvSpPr>
          <p:cNvPr id="12" name="Text Placeholder 11">
            <a:extLst>
              <a:ext uri="{FF2B5EF4-FFF2-40B4-BE49-F238E27FC236}">
                <a16:creationId xmlns:a16="http://schemas.microsoft.com/office/drawing/2014/main" id="{7BC65A2C-ECF4-40CE-90E1-43A90C5BC9E1}"/>
              </a:ext>
            </a:extLst>
          </p:cNvPr>
          <p:cNvSpPr>
            <a:spLocks noGrp="1"/>
          </p:cNvSpPr>
          <p:nvPr>
            <p:ph type="body" sz="quarter" idx="15"/>
          </p:nvPr>
        </p:nvSpPr>
        <p:spPr>
          <a:xfrm>
            <a:off x="5578764" y="4529902"/>
            <a:ext cx="6008688" cy="2416046"/>
          </a:xfrm>
        </p:spPr>
        <p:txBody>
          <a:bodyPr/>
          <a:lstStyle/>
          <a:p>
            <a:r>
              <a:rPr lang="en-US" dirty="0"/>
              <a:t> </a:t>
            </a:r>
          </a:p>
          <a:p>
            <a:r>
              <a:rPr lang="en-US" dirty="0"/>
              <a:t>Rabekha Siebert, UA Coordinator</a:t>
            </a:r>
          </a:p>
          <a:p>
            <a:r>
              <a:rPr lang="en-US" dirty="0"/>
              <a:t>Yaritza Torres, UA Coordinator</a:t>
            </a:r>
          </a:p>
          <a:p>
            <a:r>
              <a:rPr lang="en-US" dirty="0"/>
              <a:t> </a:t>
            </a:r>
          </a:p>
          <a:p>
            <a:r>
              <a:rPr lang="en-US" dirty="0"/>
              <a:t>Office of Environmental Quality &amp; Sustainability </a:t>
            </a:r>
          </a:p>
          <a:p>
            <a:r>
              <a:rPr lang="en-US" dirty="0"/>
              <a:t>City of Dallas</a:t>
            </a:r>
          </a:p>
          <a:p>
            <a:endParaRPr lang="en-US" dirty="0"/>
          </a:p>
        </p:txBody>
      </p:sp>
    </p:spTree>
    <p:extLst>
      <p:ext uri="{BB962C8B-B14F-4D97-AF65-F5344CB8AC3E}">
        <p14:creationId xmlns:p14="http://schemas.microsoft.com/office/powerpoint/2010/main" val="165461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65ED4-70E6-5772-5A6B-ADD04351AF57}"/>
              </a:ext>
            </a:extLst>
          </p:cNvPr>
          <p:cNvSpPr>
            <a:spLocks noGrp="1"/>
          </p:cNvSpPr>
          <p:nvPr>
            <p:ph type="body" sz="quarter" idx="13"/>
          </p:nvPr>
        </p:nvSpPr>
        <p:spPr>
          <a:xfrm>
            <a:off x="106878" y="290370"/>
            <a:ext cx="10675917" cy="706438"/>
          </a:xfrm>
        </p:spPr>
        <p:txBody>
          <a:bodyPr>
            <a:normAutofit fontScale="92500"/>
          </a:bodyPr>
          <a:lstStyle/>
          <a:p>
            <a:r>
              <a:rPr lang="en-US"/>
              <a:t>Dallas Comprehensive Urban Agriculture Plan  </a:t>
            </a:r>
          </a:p>
        </p:txBody>
      </p:sp>
      <p:sp>
        <p:nvSpPr>
          <p:cNvPr id="3" name="Slide Number Placeholder 2">
            <a:extLst>
              <a:ext uri="{FF2B5EF4-FFF2-40B4-BE49-F238E27FC236}">
                <a16:creationId xmlns:a16="http://schemas.microsoft.com/office/drawing/2014/main" id="{0CC0B62A-F72C-EC0D-7B39-E0A873AAE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18B91-4B66-40C9-B3FB-70033B0922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1AC4A88-132B-4F96-BF71-DF72DBA48FF2}"/>
              </a:ext>
            </a:extLst>
          </p:cNvPr>
          <p:cNvSpPr>
            <a:spLocks noGrp="1"/>
          </p:cNvSpPr>
          <p:nvPr>
            <p:ph sz="quarter" idx="16"/>
          </p:nvPr>
        </p:nvSpPr>
        <p:spPr>
          <a:xfrm>
            <a:off x="709613" y="1481864"/>
            <a:ext cx="4763536" cy="4356227"/>
          </a:xfrm>
        </p:spPr>
        <p:txBody>
          <a:bodyPr>
            <a:noAutofit/>
          </a:bodyPr>
          <a:lstStyle/>
          <a:p>
            <a:r>
              <a:rPr lang="en-US" sz="2000"/>
              <a:t>The Comprehensive Urban Agriculture Plan (CUAP) is housed in Office of Environmental Quality.</a:t>
            </a:r>
          </a:p>
          <a:p>
            <a:r>
              <a:rPr lang="en-US" sz="2000"/>
              <a:t>Purpose: Set path towards CECAP Goals</a:t>
            </a:r>
          </a:p>
          <a:p>
            <a:pPr lvl="1"/>
            <a:r>
              <a:rPr lang="en-US" sz="1600"/>
              <a:t>Goal 7: All Dallas Communities have access to healthy, local food</a:t>
            </a:r>
          </a:p>
          <a:p>
            <a:r>
              <a:rPr lang="en-US" sz="2000"/>
              <a:t>Urban agriculture generally refers to the cultivation, processing and distribution of agricultural products in urban and suburban settings, including things like:</a:t>
            </a:r>
          </a:p>
          <a:p>
            <a:pPr lvl="1"/>
            <a:r>
              <a:rPr lang="en-US" sz="1600"/>
              <a:t>Vertical, Warehouse, or rooftop farms</a:t>
            </a:r>
          </a:p>
          <a:p>
            <a:pPr lvl="1"/>
            <a:r>
              <a:rPr lang="en-US" sz="1600"/>
              <a:t>Community gardens and urban farms</a:t>
            </a:r>
          </a:p>
          <a:p>
            <a:pPr lvl="1"/>
            <a:r>
              <a:rPr lang="en-US" sz="1600"/>
              <a:t>Hydro, aero, aquaponic facilities</a:t>
            </a:r>
          </a:p>
        </p:txBody>
      </p:sp>
      <p:pic>
        <p:nvPicPr>
          <p:cNvPr id="6" name="Picture 5">
            <a:extLst>
              <a:ext uri="{FF2B5EF4-FFF2-40B4-BE49-F238E27FC236}">
                <a16:creationId xmlns:a16="http://schemas.microsoft.com/office/drawing/2014/main" id="{F7DCA656-96B3-4A92-88A3-242F675F8230}"/>
              </a:ext>
            </a:extLst>
          </p:cNvPr>
          <p:cNvPicPr>
            <a:picLocks noChangeAspect="1"/>
          </p:cNvPicPr>
          <p:nvPr/>
        </p:nvPicPr>
        <p:blipFill>
          <a:blip r:embed="rId3"/>
          <a:stretch>
            <a:fillRect/>
          </a:stretch>
        </p:blipFill>
        <p:spPr>
          <a:xfrm>
            <a:off x="5790998" y="1143433"/>
            <a:ext cx="4991797" cy="5163271"/>
          </a:xfrm>
          <a:prstGeom prst="rect">
            <a:avLst/>
          </a:prstGeom>
        </p:spPr>
      </p:pic>
    </p:spTree>
    <p:extLst>
      <p:ext uri="{BB962C8B-B14F-4D97-AF65-F5344CB8AC3E}">
        <p14:creationId xmlns:p14="http://schemas.microsoft.com/office/powerpoint/2010/main" val="407111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65ED4-70E6-5772-5A6B-ADD04351AF57}"/>
              </a:ext>
            </a:extLst>
          </p:cNvPr>
          <p:cNvSpPr>
            <a:spLocks noGrp="1"/>
          </p:cNvSpPr>
          <p:nvPr>
            <p:ph type="body" sz="quarter" idx="13"/>
          </p:nvPr>
        </p:nvSpPr>
        <p:spPr>
          <a:xfrm>
            <a:off x="106878" y="290370"/>
            <a:ext cx="10675917" cy="706438"/>
          </a:xfrm>
        </p:spPr>
        <p:txBody>
          <a:bodyPr>
            <a:normAutofit fontScale="92500"/>
          </a:bodyPr>
          <a:lstStyle/>
          <a:p>
            <a:r>
              <a:rPr lang="en-US"/>
              <a:t>Dallas Comprehensive Urban Agriculture Plan  </a:t>
            </a:r>
          </a:p>
        </p:txBody>
      </p:sp>
      <p:sp>
        <p:nvSpPr>
          <p:cNvPr id="3" name="Slide Number Placeholder 2">
            <a:extLst>
              <a:ext uri="{FF2B5EF4-FFF2-40B4-BE49-F238E27FC236}">
                <a16:creationId xmlns:a16="http://schemas.microsoft.com/office/drawing/2014/main" id="{0CC0B62A-F72C-EC0D-7B39-E0A873AAE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18B91-4B66-40C9-B3FB-70033B0922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1AC4A88-132B-4F96-BF71-DF72DBA48FF2}"/>
              </a:ext>
            </a:extLst>
          </p:cNvPr>
          <p:cNvSpPr>
            <a:spLocks noGrp="1"/>
          </p:cNvSpPr>
          <p:nvPr>
            <p:ph sz="quarter" idx="16"/>
          </p:nvPr>
        </p:nvSpPr>
        <p:spPr>
          <a:xfrm>
            <a:off x="709613" y="1481864"/>
            <a:ext cx="4763536" cy="4356227"/>
          </a:xfrm>
        </p:spPr>
        <p:txBody>
          <a:bodyPr>
            <a:noAutofit/>
          </a:bodyPr>
          <a:lstStyle/>
          <a:p>
            <a:pPr marL="0" indent="0">
              <a:buNone/>
            </a:pPr>
            <a:r>
              <a:rPr lang="en-US" sz="2000"/>
              <a:t>A long-term framework to build organizational capacity and partnerships around the urban agriculture ecosystem</a:t>
            </a:r>
            <a:endParaRPr lang="en-US" sz="1600"/>
          </a:p>
          <a:p>
            <a:pPr marL="0" indent="0">
              <a:buNone/>
            </a:pPr>
            <a:endParaRPr lang="en-US" sz="2000"/>
          </a:p>
          <a:p>
            <a:pPr marL="0" indent="0">
              <a:buNone/>
            </a:pPr>
            <a:r>
              <a:rPr lang="en-US" sz="2000"/>
              <a:t>Helps lay the groundwork for the next 5-10 years of UA development in Dallas by recommending:</a:t>
            </a:r>
            <a:endParaRPr lang="en-US" sz="1600"/>
          </a:p>
          <a:p>
            <a:pPr lvl="1"/>
            <a:r>
              <a:rPr lang="en-US" sz="1600"/>
              <a:t>a range of ordinance updates,</a:t>
            </a:r>
          </a:p>
          <a:p>
            <a:pPr lvl="1"/>
            <a:r>
              <a:rPr lang="en-US" sz="1600"/>
              <a:t>program development activities</a:t>
            </a:r>
          </a:p>
          <a:p>
            <a:pPr lvl="1"/>
            <a:r>
              <a:rPr lang="en-US" sz="1600"/>
              <a:t>equitable resource distribution</a:t>
            </a:r>
          </a:p>
          <a:p>
            <a:pPr marL="0" indent="0">
              <a:buNone/>
            </a:pPr>
            <a:r>
              <a:rPr lang="en-US" sz="2000"/>
              <a:t>to ensure COD reaches and exceeds CECAP targets listed in Goal 7</a:t>
            </a:r>
          </a:p>
        </p:txBody>
      </p:sp>
      <p:pic>
        <p:nvPicPr>
          <p:cNvPr id="7" name="Picture 6">
            <a:extLst>
              <a:ext uri="{FF2B5EF4-FFF2-40B4-BE49-F238E27FC236}">
                <a16:creationId xmlns:a16="http://schemas.microsoft.com/office/drawing/2014/main" id="{14422063-207E-4041-AC2C-F866DB4EF958}"/>
              </a:ext>
            </a:extLst>
          </p:cNvPr>
          <p:cNvPicPr>
            <a:picLocks noChangeAspect="1"/>
          </p:cNvPicPr>
          <p:nvPr/>
        </p:nvPicPr>
        <p:blipFill>
          <a:blip r:embed="rId3"/>
          <a:stretch>
            <a:fillRect/>
          </a:stretch>
        </p:blipFill>
        <p:spPr>
          <a:xfrm>
            <a:off x="5786651" y="1481864"/>
            <a:ext cx="5404971" cy="4386120"/>
          </a:xfrm>
          <a:prstGeom prst="rect">
            <a:avLst/>
          </a:prstGeom>
        </p:spPr>
      </p:pic>
    </p:spTree>
    <p:extLst>
      <p:ext uri="{BB962C8B-B14F-4D97-AF65-F5344CB8AC3E}">
        <p14:creationId xmlns:p14="http://schemas.microsoft.com/office/powerpoint/2010/main" val="178862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65ED4-70E6-5772-5A6B-ADD04351AF57}"/>
              </a:ext>
            </a:extLst>
          </p:cNvPr>
          <p:cNvSpPr>
            <a:spLocks noGrp="1"/>
          </p:cNvSpPr>
          <p:nvPr>
            <p:ph type="body" sz="quarter" idx="13"/>
          </p:nvPr>
        </p:nvSpPr>
        <p:spPr>
          <a:xfrm>
            <a:off x="106878" y="290370"/>
            <a:ext cx="10675917" cy="706438"/>
          </a:xfrm>
        </p:spPr>
        <p:txBody>
          <a:bodyPr>
            <a:normAutofit fontScale="92500"/>
          </a:bodyPr>
          <a:lstStyle/>
          <a:p>
            <a:r>
              <a:rPr lang="en-US"/>
              <a:t>Dallas Comprehensive Urban Agriculture Plan  </a:t>
            </a:r>
          </a:p>
        </p:txBody>
      </p:sp>
      <p:sp>
        <p:nvSpPr>
          <p:cNvPr id="3" name="Slide Number Placeholder 2">
            <a:extLst>
              <a:ext uri="{FF2B5EF4-FFF2-40B4-BE49-F238E27FC236}">
                <a16:creationId xmlns:a16="http://schemas.microsoft.com/office/drawing/2014/main" id="{0CC0B62A-F72C-EC0D-7B39-E0A873AAE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18B91-4B66-40C9-B3FB-70033B0922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1AC4A88-132B-4F96-BF71-DF72DBA48FF2}"/>
              </a:ext>
            </a:extLst>
          </p:cNvPr>
          <p:cNvSpPr>
            <a:spLocks noGrp="1"/>
          </p:cNvSpPr>
          <p:nvPr>
            <p:ph sz="quarter" idx="16"/>
          </p:nvPr>
        </p:nvSpPr>
        <p:spPr>
          <a:xfrm>
            <a:off x="6457432" y="1417795"/>
            <a:ext cx="4763536" cy="4356227"/>
          </a:xfrm>
        </p:spPr>
        <p:txBody>
          <a:bodyPr>
            <a:noAutofit/>
          </a:bodyPr>
          <a:lstStyle/>
          <a:p>
            <a:pPr marL="0" indent="0">
              <a:buNone/>
            </a:pPr>
            <a:r>
              <a:rPr lang="en-US" sz="2000"/>
              <a:t>The Comprehensive Urban Agriculture Plan focuses on five key recommendations, each encompassing several solutions and action items:</a:t>
            </a:r>
          </a:p>
          <a:p>
            <a:pPr marL="457200" indent="-457200">
              <a:buAutoNum type="arabicPeriod"/>
            </a:pPr>
            <a:r>
              <a:rPr lang="en-US" sz="2000"/>
              <a:t>Reduce Regulatory Barriers</a:t>
            </a:r>
          </a:p>
          <a:p>
            <a:pPr marL="457200" indent="-457200">
              <a:buAutoNum type="arabicPeriod"/>
            </a:pPr>
            <a:r>
              <a:rPr lang="en-US" sz="2000"/>
              <a:t>Support Land Access</a:t>
            </a:r>
          </a:p>
          <a:p>
            <a:pPr marL="457200" indent="-457200">
              <a:buAutoNum type="arabicPeriod"/>
            </a:pPr>
            <a:r>
              <a:rPr lang="en-US" sz="2000"/>
              <a:t>Provide Urban Agriculture Education, Resources, and Support to Dallas Residents</a:t>
            </a:r>
          </a:p>
          <a:p>
            <a:pPr marL="457200" indent="-457200">
              <a:buAutoNum type="arabicPeriod"/>
            </a:pPr>
            <a:r>
              <a:rPr lang="en-US" sz="2000"/>
              <a:t>Facilitate Collaboration and Partnerships Among UA Stakeholders</a:t>
            </a:r>
          </a:p>
          <a:p>
            <a:pPr marL="457200" indent="-457200">
              <a:buAutoNum type="arabicPeriod"/>
            </a:pPr>
            <a:r>
              <a:rPr lang="en-US" sz="2000"/>
              <a:t>Build Market Opportunities</a:t>
            </a:r>
          </a:p>
          <a:p>
            <a:pPr marL="0" indent="0">
              <a:buNone/>
            </a:pPr>
            <a:endParaRPr lang="en-US" sz="2000" err="1"/>
          </a:p>
        </p:txBody>
      </p:sp>
      <p:pic>
        <p:nvPicPr>
          <p:cNvPr id="6" name="Picture 5">
            <a:extLst>
              <a:ext uri="{FF2B5EF4-FFF2-40B4-BE49-F238E27FC236}">
                <a16:creationId xmlns:a16="http://schemas.microsoft.com/office/drawing/2014/main" id="{E7061897-B744-4261-A196-3AA31E40F8F6}"/>
              </a:ext>
            </a:extLst>
          </p:cNvPr>
          <p:cNvPicPr>
            <a:picLocks noChangeAspect="1"/>
          </p:cNvPicPr>
          <p:nvPr/>
        </p:nvPicPr>
        <p:blipFill rotWithShape="1">
          <a:blip r:embed="rId3"/>
          <a:srcRect t="7912" b="5933"/>
          <a:stretch/>
        </p:blipFill>
        <p:spPr>
          <a:xfrm>
            <a:off x="532263" y="1417795"/>
            <a:ext cx="5379396" cy="4628163"/>
          </a:xfrm>
          <a:prstGeom prst="rect">
            <a:avLst/>
          </a:prstGeom>
        </p:spPr>
      </p:pic>
    </p:spTree>
    <p:extLst>
      <p:ext uri="{BB962C8B-B14F-4D97-AF65-F5344CB8AC3E}">
        <p14:creationId xmlns:p14="http://schemas.microsoft.com/office/powerpoint/2010/main" val="71599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89EA06-4066-44F2-BBE0-9E08A7DA7DF1}"/>
              </a:ext>
            </a:extLst>
          </p:cNvPr>
          <p:cNvSpPr/>
          <p:nvPr/>
        </p:nvSpPr>
        <p:spPr>
          <a:xfrm>
            <a:off x="2334986" y="6155871"/>
            <a:ext cx="677635" cy="702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AB67646-C160-4943-B589-F87B3324C45F}"/>
              </a:ext>
            </a:extLst>
          </p:cNvPr>
          <p:cNvPicPr>
            <a:picLocks noChangeAspect="1"/>
          </p:cNvPicPr>
          <p:nvPr/>
        </p:nvPicPr>
        <p:blipFill>
          <a:blip r:embed="rId2">
            <a:duotone>
              <a:srgbClr val="E7E6E6">
                <a:shade val="45000"/>
                <a:satMod val="135000"/>
              </a:srgbClr>
              <a:prstClr val="white"/>
            </a:duotone>
            <a:alphaModFix amt="7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315864" y="6199575"/>
            <a:ext cx="664522" cy="658425"/>
          </a:xfrm>
          <a:prstGeom prst="rect">
            <a:avLst/>
          </a:prstGeom>
        </p:spPr>
      </p:pic>
      <p:sp>
        <p:nvSpPr>
          <p:cNvPr id="3" name="TextBox 2">
            <a:extLst>
              <a:ext uri="{FF2B5EF4-FFF2-40B4-BE49-F238E27FC236}">
                <a16:creationId xmlns:a16="http://schemas.microsoft.com/office/drawing/2014/main" id="{6EDCBE57-DC07-440F-AFB9-965D43ED03BA}"/>
              </a:ext>
            </a:extLst>
          </p:cNvPr>
          <p:cNvSpPr txBox="1"/>
          <p:nvPr/>
        </p:nvSpPr>
        <p:spPr>
          <a:xfrm>
            <a:off x="201850" y="228600"/>
            <a:ext cx="10383959" cy="769441"/>
          </a:xfrm>
          <a:prstGeom prst="rect">
            <a:avLst/>
          </a:prstGeom>
          <a:noFill/>
        </p:spPr>
        <p:txBody>
          <a:bodyPr wrap="square" rtlCol="0">
            <a:spAutoFit/>
          </a:bodyPr>
          <a:lstStyle/>
          <a:p>
            <a:r>
              <a:rPr lang="en-US" sz="4400" b="1" dirty="0">
                <a:solidFill>
                  <a:schemeClr val="accent5">
                    <a:lumMod val="50000"/>
                  </a:schemeClr>
                </a:solidFill>
                <a:latin typeface="Arial" panose="020B0604020202020204" pitchFamily="34" charset="0"/>
                <a:cs typeface="Arial" panose="020B0604020202020204" pitchFamily="34" charset="0"/>
              </a:rPr>
              <a:t>Urban Agriculture Program</a:t>
            </a:r>
          </a:p>
        </p:txBody>
      </p:sp>
      <p:sp>
        <p:nvSpPr>
          <p:cNvPr id="4" name="TextBox 3">
            <a:extLst>
              <a:ext uri="{FF2B5EF4-FFF2-40B4-BE49-F238E27FC236}">
                <a16:creationId xmlns:a16="http://schemas.microsoft.com/office/drawing/2014/main" id="{4B694983-0E26-40D9-AA4A-80AEDECE1F6E}"/>
              </a:ext>
            </a:extLst>
          </p:cNvPr>
          <p:cNvSpPr txBox="1"/>
          <p:nvPr/>
        </p:nvSpPr>
        <p:spPr>
          <a:xfrm>
            <a:off x="292230" y="1041745"/>
            <a:ext cx="6740166" cy="526297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B5880"/>
                </a:solidFill>
                <a:latin typeface="Arial" panose="020B0604020202020204" pitchFamily="34" charset="0"/>
                <a:cs typeface="Arial" panose="020B0604020202020204" pitchFamily="34" charset="0"/>
              </a:rPr>
              <a:t>Comprehensive Urban Agriculture Plan (CUAP)</a:t>
            </a:r>
          </a:p>
          <a:p>
            <a:pPr marL="742950" lvl="1" indent="-285750">
              <a:buFont typeface="Courier New" panose="02070309020205020404" pitchFamily="49" charset="0"/>
              <a:buChar char="o"/>
            </a:pPr>
            <a:r>
              <a:rPr lang="en-US" sz="2000" dirty="0">
                <a:solidFill>
                  <a:srgbClr val="2B5880"/>
                </a:solidFill>
                <a:latin typeface="Arial" panose="020B0604020202020204" pitchFamily="34" charset="0"/>
                <a:cs typeface="Arial" panose="020B0604020202020204" pitchFamily="34" charset="0"/>
              </a:rPr>
              <a:t>Supports CECAP Goal #7: All Dallas’s Communities Have Access to Healthy, Local Food</a:t>
            </a:r>
          </a:p>
          <a:p>
            <a:pPr marL="742950" lvl="1" indent="-285750">
              <a:buFont typeface="Courier New" panose="02070309020205020404" pitchFamily="49" charset="0"/>
              <a:buChar char="o"/>
            </a:pPr>
            <a:r>
              <a:rPr lang="en-US" sz="2000" dirty="0">
                <a:solidFill>
                  <a:srgbClr val="2B5880"/>
                </a:solidFill>
                <a:latin typeface="Arial" panose="020B0604020202020204" pitchFamily="34" charset="0"/>
                <a:cs typeface="Arial" panose="020B0604020202020204" pitchFamily="34" charset="0"/>
              </a:rPr>
              <a:t>Prioritizes access through urban agriculture production</a:t>
            </a:r>
          </a:p>
          <a:p>
            <a:pPr marL="742950" lvl="1" indent="-285750">
              <a:buFont typeface="Courier New" panose="02070309020205020404" pitchFamily="49" charset="0"/>
              <a:buChar char="o"/>
            </a:pPr>
            <a:r>
              <a:rPr lang="en-US" sz="2000" dirty="0">
                <a:solidFill>
                  <a:srgbClr val="2B5880"/>
                </a:solidFill>
                <a:latin typeface="Arial" panose="020B0604020202020204" pitchFamily="34" charset="0"/>
                <a:cs typeface="Arial" panose="020B0604020202020204" pitchFamily="34" charset="0"/>
              </a:rPr>
              <a:t>Includes a GIS Web App that shows Urban Ag priority areas based on the Social Vulnerability Index, vacant land, and activity generators</a:t>
            </a:r>
          </a:p>
          <a:p>
            <a:pPr marL="285750" indent="-285750">
              <a:buFont typeface="Arial" panose="020B0604020202020204" pitchFamily="34" charset="0"/>
              <a:buChar char="•"/>
            </a:pPr>
            <a:r>
              <a:rPr lang="en-US" sz="2000" dirty="0">
                <a:solidFill>
                  <a:srgbClr val="2B5880"/>
                </a:solidFill>
                <a:latin typeface="Arial" panose="020B0604020202020204" pitchFamily="34" charset="0"/>
                <a:cs typeface="Arial" panose="020B0604020202020204" pitchFamily="34" charset="0"/>
              </a:rPr>
              <a:t>Grow With Us Programs</a:t>
            </a:r>
          </a:p>
          <a:p>
            <a:pPr marL="742950" lvl="1" indent="-285750">
              <a:buFont typeface="Courier New" panose="02070309020205020404" pitchFamily="49" charset="0"/>
              <a:buChar char="o"/>
            </a:pPr>
            <a:r>
              <a:rPr lang="en-US" sz="2000" dirty="0">
                <a:solidFill>
                  <a:srgbClr val="2B5880"/>
                </a:solidFill>
                <a:latin typeface="Arial" panose="020B0604020202020204" pitchFamily="34" charset="0"/>
                <a:cs typeface="Arial" panose="020B0604020202020204" pitchFamily="34" charset="0"/>
              </a:rPr>
              <a:t>Virtual Speaker Series</a:t>
            </a:r>
          </a:p>
          <a:p>
            <a:pPr marL="742950" lvl="1" indent="-285750">
              <a:buFont typeface="Courier New" panose="02070309020205020404" pitchFamily="49" charset="0"/>
              <a:buChar char="o"/>
            </a:pPr>
            <a:r>
              <a:rPr lang="en-US" sz="2000" dirty="0">
                <a:solidFill>
                  <a:srgbClr val="2B5880"/>
                </a:solidFill>
                <a:latin typeface="Arial" panose="020B0604020202020204" pitchFamily="34" charset="0"/>
                <a:cs typeface="Arial" panose="020B0604020202020204" pitchFamily="34" charset="0"/>
              </a:rPr>
              <a:t>Monthly Field Days: Onsite volunteer opportunities to support urban farmers in feeding and educating the public</a:t>
            </a:r>
          </a:p>
          <a:p>
            <a:pPr marL="285750" indent="-285750">
              <a:buFont typeface="Arial" panose="020B0604020202020204" pitchFamily="34" charset="0"/>
              <a:buChar char="•"/>
            </a:pPr>
            <a:r>
              <a:rPr lang="en-US" sz="2000" dirty="0">
                <a:solidFill>
                  <a:srgbClr val="2B5880"/>
                </a:solidFill>
                <a:latin typeface="Arial" panose="020B0604020202020204" pitchFamily="34" charset="0"/>
                <a:cs typeface="Arial" panose="020B0604020202020204" pitchFamily="34" charset="0"/>
              </a:rPr>
              <a:t>DIGS (Dallas Inner-City Growers’ Summit): Building Resilient Food Systems - Spring 2023</a:t>
            </a:r>
          </a:p>
          <a:p>
            <a:pPr marL="285750" indent="-285750">
              <a:buFont typeface="Arial" panose="020B0604020202020204" pitchFamily="34" charset="0"/>
              <a:buChar char="•"/>
            </a:pPr>
            <a:r>
              <a:rPr lang="en-US" sz="2000" dirty="0">
                <a:solidFill>
                  <a:srgbClr val="2B5880"/>
                </a:solidFill>
                <a:latin typeface="Arial" panose="020B0604020202020204" pitchFamily="34" charset="0"/>
                <a:cs typeface="Arial" panose="020B0604020202020204" pitchFamily="34" charset="0"/>
              </a:rPr>
              <a:t>Urban Agriculture Engagement Network</a:t>
            </a:r>
          </a:p>
          <a:p>
            <a:pPr lvl="1"/>
            <a:endParaRPr lang="en-US" dirty="0"/>
          </a:p>
        </p:txBody>
      </p:sp>
      <p:pic>
        <p:nvPicPr>
          <p:cNvPr id="9" name="Picture 8">
            <a:extLst>
              <a:ext uri="{FF2B5EF4-FFF2-40B4-BE49-F238E27FC236}">
                <a16:creationId xmlns:a16="http://schemas.microsoft.com/office/drawing/2014/main" id="{D0AD8935-E0F0-46D5-8478-F73C9EE0B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41524" y="822542"/>
            <a:ext cx="5335308" cy="4001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8E8A2D0-D695-4FB3-853B-070CE5A7A3E2}"/>
              </a:ext>
            </a:extLst>
          </p:cNvPr>
          <p:cNvPicPr>
            <a:picLocks noChangeAspect="1"/>
          </p:cNvPicPr>
          <p:nvPr/>
        </p:nvPicPr>
        <p:blipFill rotWithShape="1">
          <a:blip r:embed="rId5">
            <a:extLst>
              <a:ext uri="{28A0092B-C50C-407E-A947-70E740481C1C}">
                <a14:useLocalDpi xmlns:a14="http://schemas.microsoft.com/office/drawing/2010/main" val="0"/>
              </a:ext>
            </a:extLst>
          </a:blip>
          <a:srcRect t="5593" b="24088"/>
          <a:stretch/>
        </p:blipFill>
        <p:spPr>
          <a:xfrm>
            <a:off x="7032397" y="3303902"/>
            <a:ext cx="2975550" cy="3262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032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0A-1832-462C-8A7D-67D5F7B1154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6D5553-49DB-4876-BC82-FB2CB940131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FE529169-5A98-48A0-909C-BA1A003691A5}"/>
              </a:ext>
            </a:extLst>
          </p:cNvPr>
          <p:cNvSpPr>
            <a:spLocks noGrp="1"/>
          </p:cNvSpPr>
          <p:nvPr>
            <p:ph type="sldNum" sz="quarter" idx="12"/>
          </p:nvPr>
        </p:nvSpPr>
        <p:spPr/>
        <p:txBody>
          <a:bodyPr/>
          <a:lstStyle/>
          <a:p>
            <a:fld id="{09918B91-4B66-40C9-B3FB-70033B0922BB}" type="slidenum">
              <a:rPr lang="en-US" smtClean="0"/>
              <a:pPr/>
              <a:t>6</a:t>
            </a:fld>
            <a:endParaRPr lang="en-US"/>
          </a:p>
        </p:txBody>
      </p:sp>
      <p:pic>
        <p:nvPicPr>
          <p:cNvPr id="6" name="Picture 5" descr="A group of people posing for a photo&#10;&#10;Description automatically generated with medium confidence">
            <a:extLst>
              <a:ext uri="{FF2B5EF4-FFF2-40B4-BE49-F238E27FC236}">
                <a16:creationId xmlns:a16="http://schemas.microsoft.com/office/drawing/2014/main" id="{AA59633D-69B5-4C71-A863-FAFCA525A1E6}"/>
              </a:ext>
            </a:extLst>
          </p:cNvPr>
          <p:cNvPicPr>
            <a:picLocks noChangeAspect="1"/>
          </p:cNvPicPr>
          <p:nvPr/>
        </p:nvPicPr>
        <p:blipFill rotWithShape="1">
          <a:blip r:embed="rId2">
            <a:extLst>
              <a:ext uri="{28A0092B-C50C-407E-A947-70E740481C1C}">
                <a14:useLocalDpi xmlns:a14="http://schemas.microsoft.com/office/drawing/2010/main" val="0"/>
              </a:ext>
            </a:extLst>
          </a:blip>
          <a:srcRect l="6305" t="18774" b="18880"/>
          <a:stretch/>
        </p:blipFill>
        <p:spPr>
          <a:xfrm>
            <a:off x="1059272" y="1215738"/>
            <a:ext cx="9874938" cy="49282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C85BAFD7-28CC-4340-9138-71D03D6C6254}"/>
              </a:ext>
            </a:extLst>
          </p:cNvPr>
          <p:cNvSpPr txBox="1"/>
          <p:nvPr/>
        </p:nvSpPr>
        <p:spPr>
          <a:xfrm>
            <a:off x="201850" y="228600"/>
            <a:ext cx="10383959" cy="769441"/>
          </a:xfrm>
          <a:prstGeom prst="rect">
            <a:avLst/>
          </a:prstGeom>
          <a:noFill/>
        </p:spPr>
        <p:txBody>
          <a:bodyPr wrap="square" rtlCol="0">
            <a:spAutoFit/>
          </a:bodyPr>
          <a:lstStyle/>
          <a:p>
            <a:r>
              <a:rPr lang="en-US" sz="4400" b="1" dirty="0">
                <a:solidFill>
                  <a:schemeClr val="accent5">
                    <a:lumMod val="50000"/>
                  </a:schemeClr>
                </a:solidFill>
                <a:latin typeface="Arial" panose="020B0604020202020204" pitchFamily="34" charset="0"/>
                <a:cs typeface="Arial" panose="020B0604020202020204" pitchFamily="34" charset="0"/>
              </a:rPr>
              <a:t>Revitalization Project: Sunny South</a:t>
            </a:r>
          </a:p>
        </p:txBody>
      </p:sp>
    </p:spTree>
    <p:extLst>
      <p:ext uri="{BB962C8B-B14F-4D97-AF65-F5344CB8AC3E}">
        <p14:creationId xmlns:p14="http://schemas.microsoft.com/office/powerpoint/2010/main" val="394118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65ED4-70E6-5772-5A6B-ADD04351AF57}"/>
              </a:ext>
            </a:extLst>
          </p:cNvPr>
          <p:cNvSpPr>
            <a:spLocks noGrp="1"/>
          </p:cNvSpPr>
          <p:nvPr>
            <p:ph type="body" sz="quarter" idx="13"/>
          </p:nvPr>
        </p:nvSpPr>
        <p:spPr>
          <a:xfrm>
            <a:off x="106878" y="290370"/>
            <a:ext cx="10675917" cy="706438"/>
          </a:xfrm>
        </p:spPr>
        <p:txBody>
          <a:bodyPr>
            <a:normAutofit/>
          </a:bodyPr>
          <a:lstStyle/>
          <a:p>
            <a:r>
              <a:rPr lang="en-US" dirty="0"/>
              <a:t>Connect With Us</a:t>
            </a:r>
          </a:p>
        </p:txBody>
      </p:sp>
      <p:sp>
        <p:nvSpPr>
          <p:cNvPr id="3" name="Slide Number Placeholder 2">
            <a:extLst>
              <a:ext uri="{FF2B5EF4-FFF2-40B4-BE49-F238E27FC236}">
                <a16:creationId xmlns:a16="http://schemas.microsoft.com/office/drawing/2014/main" id="{0CC0B62A-F72C-EC0D-7B39-E0A873AAE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18B91-4B66-40C9-B3FB-70033B0922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A23190-19B5-445E-B0D3-F30CC7B07C0E}"/>
              </a:ext>
            </a:extLst>
          </p:cNvPr>
          <p:cNvSpPr txBox="1"/>
          <p:nvPr/>
        </p:nvSpPr>
        <p:spPr>
          <a:xfrm>
            <a:off x="2985448" y="3275041"/>
            <a:ext cx="6134668" cy="369332"/>
          </a:xfrm>
          <a:prstGeom prst="rect">
            <a:avLst/>
          </a:prstGeom>
          <a:noFill/>
        </p:spPr>
        <p:txBody>
          <a:bodyPr wrap="square">
            <a:spAutoFit/>
          </a:bodyPr>
          <a:lstStyle/>
          <a:p>
            <a:endParaRPr lang="en-US"/>
          </a:p>
        </p:txBody>
      </p:sp>
      <p:pic>
        <p:nvPicPr>
          <p:cNvPr id="5" name="Picture 4">
            <a:extLst>
              <a:ext uri="{FF2B5EF4-FFF2-40B4-BE49-F238E27FC236}">
                <a16:creationId xmlns:a16="http://schemas.microsoft.com/office/drawing/2014/main" id="{3DF0845A-D5D7-475D-AC55-BCC3293C94C2}"/>
              </a:ext>
            </a:extLst>
          </p:cNvPr>
          <p:cNvPicPr>
            <a:picLocks noChangeAspect="1"/>
          </p:cNvPicPr>
          <p:nvPr/>
        </p:nvPicPr>
        <p:blipFill rotWithShape="1">
          <a:blip r:embed="rId3">
            <a:extLst>
              <a:ext uri="{28A0092B-C50C-407E-A947-70E740481C1C}">
                <a14:useLocalDpi xmlns:a14="http://schemas.microsoft.com/office/drawing/2010/main" val="0"/>
              </a:ext>
            </a:extLst>
          </a:blip>
          <a:srcRect t="3555"/>
          <a:stretch/>
        </p:blipFill>
        <p:spPr>
          <a:xfrm>
            <a:off x="2705493" y="994655"/>
            <a:ext cx="6853286" cy="5502523"/>
          </a:xfrm>
          <a:prstGeom prst="rect">
            <a:avLst/>
          </a:prstGeom>
        </p:spPr>
      </p:pic>
      <p:pic>
        <p:nvPicPr>
          <p:cNvPr id="6" name="Picture 5">
            <a:extLst>
              <a:ext uri="{FF2B5EF4-FFF2-40B4-BE49-F238E27FC236}">
                <a16:creationId xmlns:a16="http://schemas.microsoft.com/office/drawing/2014/main" id="{D2A76624-AFE5-4C80-9484-9300AFE493BE}"/>
              </a:ext>
            </a:extLst>
          </p:cNvPr>
          <p:cNvPicPr>
            <a:picLocks noChangeAspect="1"/>
          </p:cNvPicPr>
          <p:nvPr/>
        </p:nvPicPr>
        <p:blipFill rotWithShape="1">
          <a:blip r:embed="rId4"/>
          <a:srcRect l="8272"/>
          <a:stretch/>
        </p:blipFill>
        <p:spPr>
          <a:xfrm>
            <a:off x="190030" y="1116230"/>
            <a:ext cx="1835033" cy="2343477"/>
          </a:xfrm>
          <a:prstGeom prst="rect">
            <a:avLst/>
          </a:prstGeom>
        </p:spPr>
      </p:pic>
      <p:pic>
        <p:nvPicPr>
          <p:cNvPr id="8" name="Picture 7">
            <a:extLst>
              <a:ext uri="{FF2B5EF4-FFF2-40B4-BE49-F238E27FC236}">
                <a16:creationId xmlns:a16="http://schemas.microsoft.com/office/drawing/2014/main" id="{C6CD0C53-C368-4BAF-B3A6-DF33AFE409E6}"/>
              </a:ext>
            </a:extLst>
          </p:cNvPr>
          <p:cNvPicPr>
            <a:picLocks noChangeAspect="1"/>
          </p:cNvPicPr>
          <p:nvPr/>
        </p:nvPicPr>
        <p:blipFill rotWithShape="1">
          <a:blip r:embed="rId5"/>
          <a:srcRect l="-1" r="3864"/>
          <a:stretch/>
        </p:blipFill>
        <p:spPr>
          <a:xfrm>
            <a:off x="1732732" y="3859100"/>
            <a:ext cx="1135623" cy="2305372"/>
          </a:xfrm>
          <a:prstGeom prst="rect">
            <a:avLst/>
          </a:prstGeom>
        </p:spPr>
      </p:pic>
      <p:pic>
        <p:nvPicPr>
          <p:cNvPr id="11" name="Picture 10">
            <a:extLst>
              <a:ext uri="{FF2B5EF4-FFF2-40B4-BE49-F238E27FC236}">
                <a16:creationId xmlns:a16="http://schemas.microsoft.com/office/drawing/2014/main" id="{104C44A9-B214-46FC-9A94-F97F82F4850B}"/>
              </a:ext>
            </a:extLst>
          </p:cNvPr>
          <p:cNvPicPr>
            <a:picLocks noChangeAspect="1"/>
          </p:cNvPicPr>
          <p:nvPr/>
        </p:nvPicPr>
        <p:blipFill rotWithShape="1">
          <a:blip r:embed="rId6"/>
          <a:srcRect l="6678" t="6949"/>
          <a:stretch/>
        </p:blipFill>
        <p:spPr>
          <a:xfrm>
            <a:off x="10782794" y="4163437"/>
            <a:ext cx="1120165" cy="2260387"/>
          </a:xfrm>
          <a:prstGeom prst="rect">
            <a:avLst/>
          </a:prstGeom>
        </p:spPr>
      </p:pic>
      <p:pic>
        <p:nvPicPr>
          <p:cNvPr id="15" name="Picture 14">
            <a:extLst>
              <a:ext uri="{FF2B5EF4-FFF2-40B4-BE49-F238E27FC236}">
                <a16:creationId xmlns:a16="http://schemas.microsoft.com/office/drawing/2014/main" id="{CA7AA024-A020-468D-8947-51B936153B86}"/>
              </a:ext>
            </a:extLst>
          </p:cNvPr>
          <p:cNvPicPr>
            <a:picLocks noChangeAspect="1"/>
          </p:cNvPicPr>
          <p:nvPr/>
        </p:nvPicPr>
        <p:blipFill rotWithShape="1">
          <a:blip r:embed="rId7"/>
          <a:srcRect l="11469" t="5674" r="9806" b="4688"/>
          <a:stretch/>
        </p:blipFill>
        <p:spPr>
          <a:xfrm>
            <a:off x="745358" y="3330264"/>
            <a:ext cx="1079947" cy="1887166"/>
          </a:xfrm>
          <a:prstGeom prst="rect">
            <a:avLst/>
          </a:prstGeom>
        </p:spPr>
      </p:pic>
      <p:pic>
        <p:nvPicPr>
          <p:cNvPr id="17" name="Picture 16">
            <a:extLst>
              <a:ext uri="{FF2B5EF4-FFF2-40B4-BE49-F238E27FC236}">
                <a16:creationId xmlns:a16="http://schemas.microsoft.com/office/drawing/2014/main" id="{9637F18A-F825-4567-9083-A374E5221838}"/>
              </a:ext>
            </a:extLst>
          </p:cNvPr>
          <p:cNvPicPr>
            <a:picLocks noChangeAspect="1"/>
          </p:cNvPicPr>
          <p:nvPr/>
        </p:nvPicPr>
        <p:blipFill>
          <a:blip r:embed="rId8"/>
          <a:stretch>
            <a:fillRect/>
          </a:stretch>
        </p:blipFill>
        <p:spPr>
          <a:xfrm>
            <a:off x="10126802" y="1138012"/>
            <a:ext cx="2065197" cy="2137029"/>
          </a:xfrm>
          <a:prstGeom prst="rect">
            <a:avLst/>
          </a:prstGeom>
        </p:spPr>
      </p:pic>
      <p:pic>
        <p:nvPicPr>
          <p:cNvPr id="13" name="Picture 12">
            <a:extLst>
              <a:ext uri="{FF2B5EF4-FFF2-40B4-BE49-F238E27FC236}">
                <a16:creationId xmlns:a16="http://schemas.microsoft.com/office/drawing/2014/main" id="{6B162EC3-722A-4F58-AE12-CEEECC62B49E}"/>
              </a:ext>
            </a:extLst>
          </p:cNvPr>
          <p:cNvPicPr>
            <a:picLocks noChangeAspect="1"/>
          </p:cNvPicPr>
          <p:nvPr/>
        </p:nvPicPr>
        <p:blipFill rotWithShape="1">
          <a:blip r:embed="rId9"/>
          <a:srcRect l="13339" t="2767" r="6867" b="4909"/>
          <a:stretch/>
        </p:blipFill>
        <p:spPr>
          <a:xfrm>
            <a:off x="9417594" y="2693423"/>
            <a:ext cx="1436673" cy="2260387"/>
          </a:xfrm>
          <a:prstGeom prst="rect">
            <a:avLst/>
          </a:prstGeom>
        </p:spPr>
      </p:pic>
      <p:sp>
        <p:nvSpPr>
          <p:cNvPr id="18" name="TextBox 17">
            <a:extLst>
              <a:ext uri="{FF2B5EF4-FFF2-40B4-BE49-F238E27FC236}">
                <a16:creationId xmlns:a16="http://schemas.microsoft.com/office/drawing/2014/main" id="{60C1F2DF-C978-4736-9D2B-06AFE8B746E0}"/>
              </a:ext>
            </a:extLst>
          </p:cNvPr>
          <p:cNvSpPr txBox="1"/>
          <p:nvPr/>
        </p:nvSpPr>
        <p:spPr>
          <a:xfrm>
            <a:off x="2868355" y="4694210"/>
            <a:ext cx="3532445" cy="1046440"/>
          </a:xfrm>
          <a:prstGeom prst="rect">
            <a:avLst/>
          </a:prstGeom>
          <a:noFill/>
        </p:spPr>
        <p:txBody>
          <a:bodyPr wrap="square" rtlCol="0">
            <a:spAutoFit/>
          </a:bodyPr>
          <a:lstStyle/>
          <a:p>
            <a:r>
              <a:rPr lang="en-US" sz="2200" b="1" dirty="0">
                <a:solidFill>
                  <a:srgbClr val="183E80"/>
                </a:solidFill>
                <a:hlinkClick r:id="rId10">
                  <a:extLst>
                    <a:ext uri="{A12FA001-AC4F-418D-AE19-62706E023703}">
                      <ahyp:hlinkClr xmlns:ahyp="http://schemas.microsoft.com/office/drawing/2018/hyperlinkcolor" val="tx"/>
                    </a:ext>
                  </a:extLst>
                </a:hlinkClick>
              </a:rPr>
              <a:t>Rabekha.Siebert@dallas.gov</a:t>
            </a:r>
            <a:endParaRPr lang="en-US" sz="2200" b="1" dirty="0">
              <a:solidFill>
                <a:srgbClr val="183E80"/>
              </a:solidFill>
            </a:endParaRPr>
          </a:p>
          <a:p>
            <a:r>
              <a:rPr lang="en-US" sz="2200" b="1" dirty="0">
                <a:solidFill>
                  <a:srgbClr val="183E80"/>
                </a:solidFill>
                <a:hlinkClick r:id="rId11">
                  <a:extLst>
                    <a:ext uri="{A12FA001-AC4F-418D-AE19-62706E023703}">
                      <ahyp:hlinkClr xmlns:ahyp="http://schemas.microsoft.com/office/drawing/2018/hyperlinkcolor" val="tx"/>
                    </a:ext>
                  </a:extLst>
                </a:hlinkClick>
              </a:rPr>
              <a:t>Yartiza.torres@dallas.gov</a:t>
            </a:r>
            <a:endParaRPr lang="en-US" sz="2200" b="1" dirty="0">
              <a:solidFill>
                <a:srgbClr val="183E80"/>
              </a:solidFill>
            </a:endParaRPr>
          </a:p>
          <a:p>
            <a:endParaRPr lang="en-US" dirty="0"/>
          </a:p>
        </p:txBody>
      </p:sp>
    </p:spTree>
    <p:extLst>
      <p:ext uri="{BB962C8B-B14F-4D97-AF65-F5344CB8AC3E}">
        <p14:creationId xmlns:p14="http://schemas.microsoft.com/office/powerpoint/2010/main" val="407064394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811</Words>
  <Application>Microsoft Office PowerPoint</Application>
  <PresentationFormat>Widescreen</PresentationFormat>
  <Paragraphs>85</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Century Gothic</vt:lpstr>
      <vt:lpstr>Courier New</vt:lpstr>
      <vt:lpstr>Lato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Andrews, Pharr</dc:creator>
  <cp:lastModifiedBy>Siebert, Rabekha</cp:lastModifiedBy>
  <cp:revision>4</cp:revision>
  <dcterms:created xsi:type="dcterms:W3CDTF">2022-12-14T22:27:15Z</dcterms:created>
  <dcterms:modified xsi:type="dcterms:W3CDTF">2023-07-11T20:47:41Z</dcterms:modified>
</cp:coreProperties>
</file>