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Average"/>
      <p:regular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regular.fntdata"/><Relationship Id="rId6" Type="http://schemas.openxmlformats.org/officeDocument/2006/relationships/slide" Target="slides/slide1.xml"/><Relationship Id="rId18" Type="http://schemas.openxmlformats.org/officeDocument/2006/relationships/font" Target="fonts/Averag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1f9f53694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1f9f53694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87ec4e9a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587ec4e9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587ec4e9a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587ec4e9a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1f9f53694e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1f9f53694e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1f9f53694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1f9f53694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1f9f53694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1f9f53694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1f9f53694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1f9f53694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f9f53694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f9f53694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f9f53694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f9f53694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f9f53694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f9f53694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f9f53694e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f9f53694e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1f9f53694e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1f9f53694e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creationcare@disciplecitychurch.org" TargetMode="External"/><Relationship Id="rId4" Type="http://schemas.openxmlformats.org/officeDocument/2006/relationships/image" Target="../media/image26.jpg"/><Relationship Id="rId5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5.jpg"/><Relationship Id="rId5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3.jpg"/><Relationship Id="rId5" Type="http://schemas.openxmlformats.org/officeDocument/2006/relationships/image" Target="../media/image8.jpg"/><Relationship Id="rId6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29.jpg"/><Relationship Id="rId5" Type="http://schemas.openxmlformats.org/officeDocument/2006/relationships/image" Target="../media/image9.jpg"/><Relationship Id="rId6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22.jpg"/><Relationship Id="rId7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5" Type="http://schemas.openxmlformats.org/officeDocument/2006/relationships/image" Target="../media/image20.jpg"/><Relationship Id="rId6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33.jpg"/><Relationship Id="rId10" Type="http://schemas.openxmlformats.org/officeDocument/2006/relationships/image" Target="../media/image31.jpg"/><Relationship Id="rId9" Type="http://schemas.openxmlformats.org/officeDocument/2006/relationships/image" Target="../media/image25.jpg"/><Relationship Id="rId5" Type="http://schemas.openxmlformats.org/officeDocument/2006/relationships/image" Target="../media/image19.jpg"/><Relationship Id="rId6" Type="http://schemas.openxmlformats.org/officeDocument/2006/relationships/image" Target="../media/image34.jpg"/><Relationship Id="rId7" Type="http://schemas.openxmlformats.org/officeDocument/2006/relationships/image" Target="../media/image23.jpg"/><Relationship Id="rId8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idx="4294967295" type="ctrTitle"/>
          </p:nvPr>
        </p:nvSpPr>
        <p:spPr>
          <a:xfrm>
            <a:off x="558050" y="3274425"/>
            <a:ext cx="7801500" cy="9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Urban Agriculture &amp; </a:t>
            </a:r>
            <a:r>
              <a:rPr lang="en" sz="4200"/>
              <a:t>Communities</a:t>
            </a:r>
            <a:r>
              <a:rPr lang="en" sz="4200"/>
              <a:t> of Faith</a:t>
            </a:r>
            <a:endParaRPr sz="4200"/>
          </a:p>
        </p:txBody>
      </p:sp>
      <p:sp>
        <p:nvSpPr>
          <p:cNvPr id="60" name="Google Shape;60;p13"/>
          <p:cNvSpPr txBox="1"/>
          <p:nvPr>
            <p:ph idx="4294967295" type="subTitle"/>
          </p:nvPr>
        </p:nvSpPr>
        <p:spPr>
          <a:xfrm>
            <a:off x="558050" y="3993451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Claire Howell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You Get Started?</a:t>
            </a:r>
            <a:endParaRPr/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there people in your congregation who feel called to serving our community through agriculture who could help lead?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you partner with an </a:t>
            </a:r>
            <a:r>
              <a:rPr lang="en"/>
              <a:t>existing</a:t>
            </a:r>
            <a:r>
              <a:rPr lang="en"/>
              <a:t> garden or urban agriculture program in your community?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you have an area of land that could be converted into a few raised beds, a micro-orchard, or one day an urban farm?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are other ways you feel called to serve your community? Are there ways to use urban agriculture to do that (i.e. providing jobs for refugees, a welcoming space for the homeless, etc.)?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Feel free to use me as a resource as you brainstorm!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Urban Agriculture Resources &amp; Partnerships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Giving Grove</a:t>
            </a:r>
            <a:r>
              <a:rPr b="1" lang="en"/>
              <a:t>:</a:t>
            </a:r>
            <a:r>
              <a:rPr lang="en"/>
              <a:t> helps start and support micro-orchards to help feed the hungry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Seed the Dream Grant</a:t>
            </a:r>
            <a:r>
              <a:rPr b="1" lang="en"/>
              <a:t>: </a:t>
            </a:r>
            <a:r>
              <a:rPr lang="en"/>
              <a:t>a local grant that funds small urban agriculture projects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Beulah Acres</a:t>
            </a:r>
            <a:r>
              <a:rPr b="1" lang="en"/>
              <a:t>:</a:t>
            </a:r>
            <a:r>
              <a:rPr lang="en"/>
              <a:t> a permaculture farm &amp; community garden at a local church that hosts excellent classes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Grow North Texas: </a:t>
            </a:r>
            <a:r>
              <a:rPr lang="en"/>
              <a:t>a local non-profit that has lots of grant, education, community resources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Master Gardeners: </a:t>
            </a:r>
            <a:r>
              <a:rPr lang="en"/>
              <a:t>there are a few local chapters in DFW of master gardeners who can be great </a:t>
            </a:r>
            <a:r>
              <a:rPr lang="en"/>
              <a:t>education</a:t>
            </a:r>
            <a:r>
              <a:rPr lang="en"/>
              <a:t> resources for you as you go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</a:t>
            </a:r>
            <a:endParaRPr/>
          </a:p>
        </p:txBody>
      </p:sp>
      <p:sp>
        <p:nvSpPr>
          <p:cNvPr id="157" name="Google Shape;157;p24"/>
          <p:cNvSpPr txBox="1"/>
          <p:nvPr>
            <p:ph idx="1" type="body"/>
          </p:nvPr>
        </p:nvSpPr>
        <p:spPr>
          <a:xfrm>
            <a:off x="311700" y="1152475"/>
            <a:ext cx="509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Claire Howell, </a:t>
            </a:r>
            <a:r>
              <a:rPr lang="en"/>
              <a:t>Disciple City Church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Email:</a:t>
            </a: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creationcare@disciplecitychurch.org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Phone: </a:t>
            </a:r>
            <a:r>
              <a:rPr lang="en"/>
              <a:t>802-999-8136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Sign up for our next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Garden Work Day! —&gt;</a:t>
            </a:r>
            <a:endParaRPr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9725" y="458562"/>
            <a:ext cx="3169774" cy="422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4925" y="2816675"/>
            <a:ext cx="1997125" cy="19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Work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401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Director of Creation Care Ministry at Disciple City Church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Co-Founder of Eagle Ford Community Garden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Owner of Balcony Box, LLC</a:t>
            </a:r>
            <a:endParaRPr b="1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522702" y="2434350"/>
            <a:ext cx="2699648" cy="202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7499" y="1853300"/>
            <a:ext cx="2156026" cy="28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900" y="318400"/>
            <a:ext cx="2530975" cy="18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Urban Agriculture?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506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Urban Agriculture gives your congregation an </a:t>
            </a:r>
            <a:r>
              <a:rPr lang="en"/>
              <a:t>opportunity</a:t>
            </a:r>
            <a:r>
              <a:rPr lang="en"/>
              <a:t> to build up your </a:t>
            </a:r>
            <a:r>
              <a:rPr lang="en"/>
              <a:t>community by creating</a:t>
            </a:r>
            <a:r>
              <a:rPr lang="en"/>
              <a:t>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 safe &amp; vibrant green space.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 community gathering spot for people of all backgrounds.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Access to nutritious food.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Skills &amp; education for </a:t>
            </a:r>
            <a:r>
              <a:rPr lang="en"/>
              <a:t>people</a:t>
            </a:r>
            <a:r>
              <a:rPr lang="en"/>
              <a:t> to grow &amp; cook their own food.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021038" y="980177"/>
            <a:ext cx="4244173" cy="318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Safe &amp; Vibrant Green Space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3189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Earth stewardship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Caring for marginalized people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Reconnection with self &amp; spirituality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do we do this?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Using organic &amp; regenerative gardening methods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Focus on restoring the soil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Plant native and wildlife-supporting plants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Manage any hazards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014049" y="400599"/>
            <a:ext cx="2720701" cy="204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071822" y="862750"/>
            <a:ext cx="2022200" cy="15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5">
            <a:alphaModFix/>
          </a:blip>
          <a:srcRect b="0" l="9935" r="28427" t="0"/>
          <a:stretch/>
        </p:blipFill>
        <p:spPr>
          <a:xfrm rot="5400000">
            <a:off x="4620887" y="2668050"/>
            <a:ext cx="1857224" cy="225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6">
            <a:alphaModFix/>
          </a:blip>
          <a:srcRect b="0" l="0" r="12357" t="0"/>
          <a:stretch/>
        </p:blipFill>
        <p:spPr>
          <a:xfrm rot="-5400000">
            <a:off x="6750487" y="2794037"/>
            <a:ext cx="2243676" cy="19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Community Gathering Spot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52475"/>
            <a:ext cx="34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Welcoming the outsider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Bridges social barriers of income, language, culture, race, etc.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do we do this?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Host regular community meals and gatherings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Providing shelter and gathering space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Put up welcoming signage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Provide </a:t>
            </a:r>
            <a:r>
              <a:rPr lang="en"/>
              <a:t>opportunities</a:t>
            </a:r>
            <a:r>
              <a:rPr lang="en"/>
              <a:t> for people to engage with nature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0" l="0" r="13807" t="0"/>
          <a:stretch/>
        </p:blipFill>
        <p:spPr>
          <a:xfrm rot="-5400000">
            <a:off x="3806313" y="2315162"/>
            <a:ext cx="2795976" cy="243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b="0" l="0" r="4223" t="0"/>
          <a:stretch/>
        </p:blipFill>
        <p:spPr>
          <a:xfrm rot="-5400000">
            <a:off x="6411411" y="511887"/>
            <a:ext cx="2310502" cy="180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5">
            <a:alphaModFix/>
          </a:blip>
          <a:srcRect b="0" l="0" r="10554" t="0"/>
          <a:stretch/>
        </p:blipFill>
        <p:spPr>
          <a:xfrm rot="-5400000">
            <a:off x="6491162" y="2983763"/>
            <a:ext cx="2116700" cy="17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6">
            <a:alphaModFix/>
          </a:blip>
          <a:srcRect b="8574" l="0" r="0" t="8582"/>
          <a:stretch/>
        </p:blipFill>
        <p:spPr>
          <a:xfrm>
            <a:off x="4891135" y="261250"/>
            <a:ext cx="1529591" cy="168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 to Fresh Food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152475"/>
            <a:ext cx="320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Lack of access to fresh food is one of the primary issues facing our city!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do we do this?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Grow organic food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Distribute food to your community (farm shares program, food bank, neighborhood farm stand, etc.)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339714" y="2558587"/>
            <a:ext cx="2654423" cy="19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b="0" l="16226" r="0" t="0"/>
          <a:stretch/>
        </p:blipFill>
        <p:spPr>
          <a:xfrm rot="-5400000">
            <a:off x="3593161" y="2333838"/>
            <a:ext cx="2725801" cy="244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5">
            <a:alphaModFix/>
          </a:blip>
          <a:srcRect b="19393" l="0" r="6585" t="0"/>
          <a:stretch/>
        </p:blipFill>
        <p:spPr>
          <a:xfrm rot="10800000">
            <a:off x="6333548" y="660651"/>
            <a:ext cx="2666752" cy="172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4773" y="188900"/>
            <a:ext cx="1391450" cy="18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7">
            <a:alphaModFix/>
          </a:blip>
          <a:srcRect b="23518" l="0" r="0" t="0"/>
          <a:stretch/>
        </p:blipFill>
        <p:spPr>
          <a:xfrm rot="-5400000">
            <a:off x="3211088" y="627784"/>
            <a:ext cx="1800151" cy="103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Skills &amp; Education to Grow &amp; Cook Food</a:t>
            </a:r>
            <a:endParaRPr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152475"/>
            <a:ext cx="313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Build sustainability by teaching people how to care for themselves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do we do this?</a:t>
            </a:r>
            <a:endParaRPr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Host regular garden work days and pop-up education opportunities to teach gardening skills hands-on 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Demonstrate different food-growing methods in our garden to help people think creatively about their own space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Provide resources to teach people how to use the produce</a:t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b="16764" l="0" r="0" t="8058"/>
          <a:stretch/>
        </p:blipFill>
        <p:spPr>
          <a:xfrm rot="10800000">
            <a:off x="3903590" y="1017723"/>
            <a:ext cx="2285972" cy="128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374751" y="2832823"/>
            <a:ext cx="2585974" cy="193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5">
            <a:alphaModFix/>
          </a:blip>
          <a:srcRect b="0" l="24874" r="0" t="0"/>
          <a:stretch/>
        </p:blipFill>
        <p:spPr>
          <a:xfrm rot="-5400000">
            <a:off x="6372839" y="376388"/>
            <a:ext cx="2264223" cy="226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6">
            <a:alphaModFix/>
          </a:blip>
          <a:srcRect b="0" l="21079" r="0" t="0"/>
          <a:stretch/>
        </p:blipFill>
        <p:spPr>
          <a:xfrm rot="-5400000">
            <a:off x="3853499" y="2532488"/>
            <a:ext cx="2386150" cy="226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Eagle Ford Community Garden “Before” Pictures - 2019</a:t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b="0" l="11024" r="0" t="0"/>
          <a:stretch/>
        </p:blipFill>
        <p:spPr>
          <a:xfrm rot="-5400000">
            <a:off x="5411562" y="1483350"/>
            <a:ext cx="3629650" cy="30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59177" y="1168062"/>
            <a:ext cx="4920023" cy="369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</a:t>
            </a:r>
            <a:r>
              <a:rPr lang="en"/>
              <a:t> Pictures</a:t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83362" y="1677613"/>
            <a:ext cx="3591424" cy="269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3300" y="389675"/>
            <a:ext cx="2949350" cy="221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5">
            <a:alphaModFix/>
          </a:blip>
          <a:srcRect b="6806" l="0" r="0" t="9371"/>
          <a:stretch/>
        </p:blipFill>
        <p:spPr>
          <a:xfrm>
            <a:off x="6208300" y="3112875"/>
            <a:ext cx="2714148" cy="170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6">
            <a:alphaModFix/>
          </a:blip>
          <a:srcRect b="0" l="0" r="0" t="16149"/>
          <a:stretch/>
        </p:blipFill>
        <p:spPr>
          <a:xfrm rot="-5400000">
            <a:off x="2685550" y="3172437"/>
            <a:ext cx="2035625" cy="12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4263613" y="3047763"/>
            <a:ext cx="2024499" cy="15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8">
            <a:alphaModFix/>
          </a:blip>
          <a:srcRect b="0" l="0" r="0" t="15095"/>
          <a:stretch/>
        </p:blipFill>
        <p:spPr>
          <a:xfrm>
            <a:off x="6166525" y="1462724"/>
            <a:ext cx="1280125" cy="14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9">
            <a:alphaModFix/>
          </a:blip>
          <a:srcRect b="9764" l="0" r="15732" t="13894"/>
          <a:stretch/>
        </p:blipFill>
        <p:spPr>
          <a:xfrm rot="-5400000">
            <a:off x="7248875" y="1254688"/>
            <a:ext cx="1973524" cy="134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10">
            <a:alphaModFix/>
          </a:blip>
          <a:srcRect b="0" l="10602" r="0" t="9942"/>
          <a:stretch/>
        </p:blipFill>
        <p:spPr>
          <a:xfrm>
            <a:off x="6166212" y="313475"/>
            <a:ext cx="1245373" cy="94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