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27"/>
  </p:notesMasterIdLst>
  <p:sldIdLst>
    <p:sldId id="329" r:id="rId2"/>
    <p:sldId id="291" r:id="rId3"/>
    <p:sldId id="281" r:id="rId4"/>
    <p:sldId id="307" r:id="rId5"/>
    <p:sldId id="330" r:id="rId6"/>
    <p:sldId id="352" r:id="rId7"/>
    <p:sldId id="351" r:id="rId8"/>
    <p:sldId id="331" r:id="rId9"/>
    <p:sldId id="353" r:id="rId10"/>
    <p:sldId id="332" r:id="rId11"/>
    <p:sldId id="354" r:id="rId12"/>
    <p:sldId id="333" r:id="rId13"/>
    <p:sldId id="355" r:id="rId14"/>
    <p:sldId id="334" r:id="rId15"/>
    <p:sldId id="335" r:id="rId16"/>
    <p:sldId id="356" r:id="rId17"/>
    <p:sldId id="360" r:id="rId18"/>
    <p:sldId id="344" r:id="rId19"/>
    <p:sldId id="357" r:id="rId20"/>
    <p:sldId id="345" r:id="rId21"/>
    <p:sldId id="358" r:id="rId22"/>
    <p:sldId id="346" r:id="rId23"/>
    <p:sldId id="347" r:id="rId24"/>
    <p:sldId id="359" r:id="rId25"/>
    <p:sldId id="35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  <a:srgbClr val="FF0000"/>
    <a:srgbClr val="006699"/>
    <a:srgbClr val="336600"/>
    <a:srgbClr val="00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788DE54-7060-45DF-911D-2BFC7EC03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0BEB6F1-37C8-4CE0-BB1A-915E8205D1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46EDA09-B666-40A1-85AA-9F54C2EEC8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B19F48DA-C190-4669-A26F-29D441DFB2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1337CE5-B5DC-439F-B1A4-C2CE6F7D3B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AFA30783-CD7F-4657-B665-AFF725ED8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076BB00-A024-4A08-8E03-532706382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FB2BA9-FF2D-4405-A093-8FD1E76F8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D134A3-690C-4652-B962-7F3F7D6D3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80401E-D575-446B-B1A5-9D330C509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99EBB69-2A54-4C15-BB7F-84A024910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4EEDBBC-C2B8-4902-80C4-5F996D4EE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83864D3-2232-4832-982C-5981C9957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8FE1D8D-52CD-46FA-A7C5-4E3C92F83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C4D3221-A63A-4296-9300-CA8ED5114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>
                <a:latin typeface="Arial" panose="020B0604020202020204" pitchFamily="34" charset="0"/>
              </a:rPr>
              <a:t>Student Introductions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Name Previous related training 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Reason for attending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Expectation from this class</a:t>
            </a:r>
          </a:p>
          <a:p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>
            <a:extLst>
              <a:ext uri="{FF2B5EF4-FFF2-40B4-BE49-F238E27FC236}">
                <a16:creationId xmlns:a16="http://schemas.microsoft.com/office/drawing/2014/main" id="{591DC02F-2A8C-4A4D-AC00-C0C09BE1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ema_logo_small.png">
            <a:extLst>
              <a:ext uri="{FF2B5EF4-FFF2-40B4-BE49-F238E27FC236}">
                <a16:creationId xmlns:a16="http://schemas.microsoft.com/office/drawing/2014/main" id="{98D58D48-3F3C-4A7D-9168-EBFD17A422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itiCorpLogo">
            <a:extLst>
              <a:ext uri="{FF2B5EF4-FFF2-40B4-BE49-F238E27FC236}">
                <a16:creationId xmlns:a16="http://schemas.microsoft.com/office/drawing/2014/main" id="{E4B68716-DD77-4AB4-8982-67CFB0F07A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2865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A038CE-BBBB-41DF-9665-205420B622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FCBC772-5078-4242-8967-872A61138F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35EEB39B-FB45-44A2-8F0C-09D8B2BC1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6C4503-4C95-46AC-A04A-52D70F64DF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D23D2-6C1B-48A5-ACE3-8FA9692529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1EF6AB65-2241-43C9-A141-FAE62C226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ema_logo_small.png">
            <a:extLst>
              <a:ext uri="{FF2B5EF4-FFF2-40B4-BE49-F238E27FC236}">
                <a16:creationId xmlns:a16="http://schemas.microsoft.com/office/drawing/2014/main" id="{DD97C91A-6DBD-4F3B-AB66-442BC3031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EFBE-55A2-47CB-A840-FB45898B4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A647-9044-44F2-B244-1403262C3B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5867400" y="6324600"/>
            <a:ext cx="1981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BD7940EB-7EF1-45BD-835F-EF85A9DB7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ema_logo_small.png">
            <a:extLst>
              <a:ext uri="{FF2B5EF4-FFF2-40B4-BE49-F238E27FC236}">
                <a16:creationId xmlns:a16="http://schemas.microsoft.com/office/drawing/2014/main" id="{B475DE49-CA1E-4D69-BBA5-6201B87FB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7491AF-C802-4B37-9329-E8570082AC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60868C8-12FE-43B2-9107-1AFFF5A4C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BCF68FC3-3803-4AB1-A764-F4C91AC69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ema_logo_small.png">
            <a:extLst>
              <a:ext uri="{FF2B5EF4-FFF2-40B4-BE49-F238E27FC236}">
                <a16:creationId xmlns:a16="http://schemas.microsoft.com/office/drawing/2014/main" id="{1C600C7A-06F0-4E31-AD82-3D1933C8B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6F515C-3D2B-40E2-8C94-728A1647ED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D9BF62-1052-4E5F-9EEA-3990523B29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E172BEBA-8627-485A-8027-999BE6F31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ema_logo_small.png">
            <a:extLst>
              <a:ext uri="{FF2B5EF4-FFF2-40B4-BE49-F238E27FC236}">
                <a16:creationId xmlns:a16="http://schemas.microsoft.com/office/drawing/2014/main" id="{209D6DDC-42BA-4504-BA50-292B8DABF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D4160-A012-443F-94D5-C49542198F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B8187-8935-4A9A-9D8D-586FA305DF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85756E34-B529-442C-AE1B-CC84459A8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ema_logo_small.png">
            <a:extLst>
              <a:ext uri="{FF2B5EF4-FFF2-40B4-BE49-F238E27FC236}">
                <a16:creationId xmlns:a16="http://schemas.microsoft.com/office/drawing/2014/main" id="{0980BA20-15BA-4C5A-8DD8-4AF1620E2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892A8C-FF47-4C44-A071-5F581F2F67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0E1699-CED7-40AD-8E36-A4C4B95084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3D1C9E16-790A-4F2D-9C36-9C1B20C27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9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ema_logo_small.png">
            <a:extLst>
              <a:ext uri="{FF2B5EF4-FFF2-40B4-BE49-F238E27FC236}">
                <a16:creationId xmlns:a16="http://schemas.microsoft.com/office/drawing/2014/main" id="{208A8E02-7FE2-4215-A403-8AE9BAC02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1BB03898-DC15-4AB7-BAE2-9B91BE5A2C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1054ACC-8F48-4E23-AA38-28E1A3DF17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432FBC0C-CAC1-41F6-B667-E27B0A8D5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6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ema_logo_small.png">
            <a:extLst>
              <a:ext uri="{FF2B5EF4-FFF2-40B4-BE49-F238E27FC236}">
                <a16:creationId xmlns:a16="http://schemas.microsoft.com/office/drawing/2014/main" id="{E9B1FFC5-86F7-4511-A0CC-4914C9368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40A376-834C-4106-9DF5-4D34792D96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8571174-365D-44AE-9BD4-7BAE69A097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6F9C8A55-6B32-411A-8E47-8DFD9E67A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8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ema_logo_small.png">
            <a:extLst>
              <a:ext uri="{FF2B5EF4-FFF2-40B4-BE49-F238E27FC236}">
                <a16:creationId xmlns:a16="http://schemas.microsoft.com/office/drawing/2014/main" id="{0B7A88CD-DA3D-43C6-976E-8997E2904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9D1F7-A182-4565-84F3-A68C2A9736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D570AC7-24F0-4F09-9AF3-F572A38D7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05F1C30C-6888-489C-BD50-3AEAEFA18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76BAB8-1126-40CF-8CF4-F39A3E636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66EF38-9DA8-4169-A367-EF93D2C0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B5094B9F-5C15-44DA-8B23-F13C7D9A85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CERT Basic Training, Unit 8:  Terrorism and CERT </a:t>
            </a:r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40112C41-3AE8-41F8-802F-44717E682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r>
              <a:rPr lang="en-US" altLang="en-US"/>
              <a:t>8-</a:t>
            </a:r>
            <a:fld id="{3B68EE76-ED1B-48F9-8ABD-1645039D4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4" descr="certlogo">
            <a:extLst>
              <a:ext uri="{FF2B5EF4-FFF2-40B4-BE49-F238E27FC236}">
                <a16:creationId xmlns:a16="http://schemas.microsoft.com/office/drawing/2014/main" id="{2A5AC808-2519-469B-A83F-BF0FCBBA9B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172200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85" r:id="rId10"/>
    <p:sldLayoutId id="21474840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panose="020B0604020202020204" pitchFamily="34" charset="0"/>
        <a:buChar char="●"/>
        <a:defRPr sz="3200">
          <a:solidFill>
            <a:srgbClr val="0066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rgbClr val="0066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2400">
          <a:solidFill>
            <a:srgbClr val="006600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000">
          <a:solidFill>
            <a:srgbClr val="006600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1600">
          <a:solidFill>
            <a:srgbClr val="006600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dreams.com/dalla-gas-explosion-0,,5583350,00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herzog@dallas.gov" TargetMode="External"/><Relationship Id="rId2" Type="http://schemas.openxmlformats.org/officeDocument/2006/relationships/hyperlink" Target="mailto:cassandra.wallace@dallascityhal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117BF7F9-B28C-4A59-991F-10794CE7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22975"/>
            <a:ext cx="1060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1 PS">
            <a:extLst>
              <a:ext uri="{FF2B5EF4-FFF2-40B4-BE49-F238E27FC236}">
                <a16:creationId xmlns:a16="http://schemas.microsoft.com/office/drawing/2014/main" id="{9A56CA79-F1B6-42B2-9DEF-526516E2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9963"/>
            <a:ext cx="6699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9">
            <a:extLst>
              <a:ext uri="{FF2B5EF4-FFF2-40B4-BE49-F238E27FC236}">
                <a16:creationId xmlns:a16="http://schemas.microsoft.com/office/drawing/2014/main" id="{212A4E0A-71C4-4C64-A6A8-4B107B7C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45C3B30-0A29-4226-8F34-26996BCE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www.dallascert.com</a:t>
            </a:r>
          </a:p>
        </p:txBody>
      </p:sp>
      <p:sp>
        <p:nvSpPr>
          <p:cNvPr id="14344" name="TextBox 2">
            <a:extLst>
              <a:ext uri="{FF2B5EF4-FFF2-40B4-BE49-F238E27FC236}">
                <a16:creationId xmlns:a16="http://schemas.microsoft.com/office/drawing/2014/main" id="{5ECA587E-E6E1-414F-A3AF-9F3B98CF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971426"/>
            <a:ext cx="742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</a:rPr>
              <a:t>Office of Emergency Management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25475B97-2994-4D40-BA8E-F364AC8DC5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4025" y="304800"/>
            <a:ext cx="8385175" cy="5334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How Long is Training?	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494498E-BC1A-40F4-9B7D-BE9E0464F48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341438"/>
            <a:ext cx="8839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Appx. 20 hours - Students attend nine units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Students are able to make up missed sessions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(at future CERT class offerings)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Lecture is supported by a variety of media methods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7495C668-65D7-47A2-BE39-C41478210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206750"/>
            <a:ext cx="57372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E955715-83FE-471F-AD8E-BF211D38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975F106-96A7-485E-A8F7-97837B116DEB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B9BB23EF-7C29-4A42-8AE8-477601377D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4025" y="304800"/>
            <a:ext cx="8385175" cy="5334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How Long is Training?	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A98E697-5E9E-49CB-B89A-5912B250D52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41438"/>
            <a:ext cx="8382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At the end of the course, you participate in a final exercise covering all the disciplines learned in class using the Fire Academy Training Facility.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D34C0E48-8389-419E-AAF0-88AFA46F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52738"/>
            <a:ext cx="41116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id="{C591B54C-81D2-4BE5-98DA-9789D2AAE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857500"/>
            <a:ext cx="4159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F1E80C-25C1-4906-9F87-DD4D2A38C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/>
              <a:t> of 24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8ED6B19-A012-4012-B7B8-148CCDD114D4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6ADEA78A-26B4-495A-83F7-A423DC4792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/>
              <a:t>More Information on Training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C0F1530-8CCF-43E7-9D26-2006ABCC3AE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71600"/>
            <a:ext cx="8534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Many previously CERT members are utilized as volunteer victims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After completion of the course, further study or refresher training can be done by utilizing the FEMA home study courses available on the FEMA website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4719BA33-517D-4D16-85C9-396CDF515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753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66D3449-0E89-4D13-9F51-725B65DE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8FBAB4E-AABC-4D76-8673-E8D18843DC31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63F1EBF8-B859-4122-8EBA-6BEE79F4094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/>
              <a:t>More Information on Training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311488-DA11-413E-9497-FCA96834726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also facilitate and offer Continuing Education training to those graduates interested in furthering their education and training in a  specific area</a:t>
            </a: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91886F29-CEFD-4471-96B6-6C462C50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094038"/>
            <a:ext cx="30019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>
            <a:extLst>
              <a:ext uri="{FF2B5EF4-FFF2-40B4-BE49-F238E27FC236}">
                <a16:creationId xmlns:a16="http://schemas.microsoft.com/office/drawing/2014/main" id="{A1781C08-B2C6-4FD3-B84E-84D4FB7D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94038"/>
            <a:ext cx="3594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id="{184B99C9-74A5-4E98-9162-3E5310FF9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4648200"/>
            <a:ext cx="10382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">
            <a:extLst>
              <a:ext uri="{FF2B5EF4-FFF2-40B4-BE49-F238E27FC236}">
                <a16:creationId xmlns:a16="http://schemas.microsoft.com/office/drawing/2014/main" id="{A8D52320-C1D9-445A-BCBA-7B2A5729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27338"/>
            <a:ext cx="129063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93048-93FD-473F-9139-BDDA31FE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/>
              <a:t> of 24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9353936-3A22-4CBD-8D97-242D5CDE7E7F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B619A3-B55A-49B3-BA69-D5636B7E7E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7500" y="304800"/>
            <a:ext cx="8637588" cy="665163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Continuing Education Training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2D56A9E-5062-49D7-821B-A390EE2E1E1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Shelter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Donations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Fire Safety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Haz-Mat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Advanced First Aid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Ham Radio Operators License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Exterior SAR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Refresher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CPR/AED</a:t>
            </a:r>
          </a:p>
        </p:txBody>
      </p:sp>
      <p:pic>
        <p:nvPicPr>
          <p:cNvPr id="27652" name="Picture 4" descr="IMG_4425">
            <a:extLst>
              <a:ext uri="{FF2B5EF4-FFF2-40B4-BE49-F238E27FC236}">
                <a16:creationId xmlns:a16="http://schemas.microsoft.com/office/drawing/2014/main" id="{05A70950-AF88-4980-AFB9-A99B8701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295400"/>
            <a:ext cx="37131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>
            <a:extLst>
              <a:ext uri="{FF2B5EF4-FFF2-40B4-BE49-F238E27FC236}">
                <a16:creationId xmlns:a16="http://schemas.microsoft.com/office/drawing/2014/main" id="{6C929457-2BBA-463C-B2EB-1CB591759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4894263"/>
            <a:ext cx="95726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>
            <a:extLst>
              <a:ext uri="{FF2B5EF4-FFF2-40B4-BE49-F238E27FC236}">
                <a16:creationId xmlns:a16="http://schemas.microsoft.com/office/drawing/2014/main" id="{5A6A7B14-1CAE-4F35-9309-52C611F8C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924425"/>
            <a:ext cx="946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>
            <a:extLst>
              <a:ext uri="{FF2B5EF4-FFF2-40B4-BE49-F238E27FC236}">
                <a16:creationId xmlns:a16="http://schemas.microsoft.com/office/drawing/2014/main" id="{EBE6CA28-D4B8-44DC-938B-9FE41E593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14725"/>
            <a:ext cx="13382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CBAC8-BD04-4E01-97C1-CA20AF7DD5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/>
              <a:t> of 24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2310C4A-0F62-410D-A84B-6E5BDAFF4089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C36C134-C0B3-4ECD-A2EA-04236B49F7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6096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Team Composition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29F6FD-E559-4341-B989-44CF1ECF4CC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295400"/>
            <a:ext cx="3886200" cy="4343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Teams are organized by Dallas Patrol Divisions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1F5AA4E8-F8E2-4BB6-939B-30FC0114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0716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00DF76-98DA-4BAD-9888-0F1A01BC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177925"/>
            <a:ext cx="499586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4FE37BB-01C0-4BAB-AEA7-48073B63F3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/>
              <a:t> of 24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AC5E722-5E42-4E6F-BAAD-1D71B35E312C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33C9200-E04C-4D2F-B0AF-44BF6B9489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6096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Team Composition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ADDC01-E615-481D-9266-A4BC3981346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295400"/>
            <a:ext cx="7693025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Neighborhood and Homeowner Associations</a:t>
            </a:r>
          </a:p>
          <a:p>
            <a:pPr eaLnBrk="1" hangingPunct="1"/>
            <a:r>
              <a:rPr lang="en-US" altLang="en-US" sz="2800" dirty="0"/>
              <a:t>Police and Fire Auxiliary Academies (VIP, COPS, Citizens Fire Academy)</a:t>
            </a:r>
          </a:p>
          <a:p>
            <a:pPr eaLnBrk="1" hangingPunct="1"/>
            <a:r>
              <a:rPr lang="en-US" altLang="en-US" sz="2800" dirty="0"/>
              <a:t>City Employees</a:t>
            </a:r>
          </a:p>
          <a:p>
            <a:pPr eaLnBrk="1" hangingPunct="1"/>
            <a:r>
              <a:rPr lang="en-US" altLang="en-US" sz="2800" dirty="0"/>
              <a:t>Schools, Places of Worship, Businesses, Civic Groups, Hospitals, and Homes For The Elderly (future plans)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4ADFE28-A005-49AE-B8DC-102D7222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4921639"/>
            <a:ext cx="762000" cy="86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46B4B337-7034-4DE2-AD6E-302480FB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4466668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Neighborhood Watch</a:t>
            </a:r>
          </a:p>
        </p:txBody>
      </p:sp>
      <p:pic>
        <p:nvPicPr>
          <p:cNvPr id="29703" name="Picture 1">
            <a:extLst>
              <a:ext uri="{FF2B5EF4-FFF2-40B4-BE49-F238E27FC236}">
                <a16:creationId xmlns:a16="http://schemas.microsoft.com/office/drawing/2014/main" id="{E2942814-0BE4-4FBB-9DE6-45EBECDF1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75200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7B02FAAD-D83D-42E1-99B4-F9F610CC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75200"/>
            <a:ext cx="1381125" cy="101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bg2"/>
                </a:solidFill>
                <a:latin typeface="Cooper Black" panose="0208090404030B020404" pitchFamily="18" charset="0"/>
              </a:rPr>
              <a:t>V</a:t>
            </a:r>
            <a:r>
              <a:rPr lang="en-US" altLang="en-US" sz="1600" i="1" dirty="0">
                <a:solidFill>
                  <a:schemeClr val="bg2"/>
                </a:solidFill>
                <a:latin typeface="Cooper Black" panose="0208090404030B020404" pitchFamily="18" charset="0"/>
              </a:rPr>
              <a:t>olunteers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bg2"/>
                </a:solidFill>
                <a:latin typeface="Cooper Black" panose="0208090404030B020404" pitchFamily="18" charset="0"/>
              </a:rPr>
              <a:t>I</a:t>
            </a:r>
            <a:r>
              <a:rPr lang="en-US" altLang="en-US" sz="1600" i="1" dirty="0">
                <a:solidFill>
                  <a:schemeClr val="bg2"/>
                </a:solidFill>
                <a:latin typeface="Cooper Black" panose="0208090404030B020404" pitchFamily="18" charset="0"/>
              </a:rPr>
              <a:t>n</a:t>
            </a:r>
            <a:r>
              <a:rPr lang="en-US" altLang="en-US" sz="1800" i="1" dirty="0">
                <a:solidFill>
                  <a:schemeClr val="bg2"/>
                </a:solidFill>
                <a:latin typeface="Cooper Black" panose="0208090404030B0204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bg2"/>
                </a:solidFill>
                <a:latin typeface="Cooper Black" panose="0208090404030B020404" pitchFamily="18" charset="0"/>
              </a:rPr>
              <a:t>P</a:t>
            </a:r>
            <a:r>
              <a:rPr lang="en-US" altLang="en-US" sz="1600" i="1" dirty="0">
                <a:solidFill>
                  <a:schemeClr val="bg2"/>
                </a:solidFill>
                <a:latin typeface="Cooper Black" panose="0208090404030B020404" pitchFamily="18" charset="0"/>
              </a:rPr>
              <a:t>atrol</a:t>
            </a:r>
          </a:p>
        </p:txBody>
      </p:sp>
      <p:pic>
        <p:nvPicPr>
          <p:cNvPr id="29705" name="Picture 1">
            <a:extLst>
              <a:ext uri="{FF2B5EF4-FFF2-40B4-BE49-F238E27FC236}">
                <a16:creationId xmlns:a16="http://schemas.microsoft.com/office/drawing/2014/main" id="{FEB425A9-F6FB-4F55-B250-D5AEE6823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981200"/>
            <a:ext cx="1770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3EAA40-CCC0-40F9-8411-C7DD564FB0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15</a:t>
            </a:fld>
            <a:r>
              <a:rPr lang="en-US" altLang="en-US" dirty="0"/>
              <a:t> of 24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42F6B7F-11CF-435B-B3BE-01A6394073F6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33C9200-E04C-4D2F-B0AF-44BF6B9489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609600"/>
          </a:xfrm>
        </p:spPr>
        <p:txBody>
          <a:bodyPr/>
          <a:lstStyle/>
          <a:p>
            <a:pPr eaLnBrk="1" hangingPunct="1"/>
            <a:r>
              <a:rPr lang="en-US" altLang="en-US" sz="3200" b="0" dirty="0"/>
              <a:t>Team Composition: Houses of Worship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ADDC01-E615-481D-9266-A4BC3981346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295400"/>
            <a:ext cx="76930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/>
              <a:t>Prepared</a:t>
            </a:r>
            <a:r>
              <a:rPr lang="en-US" altLang="en-US" sz="2800" dirty="0"/>
              <a:t> for </a:t>
            </a:r>
            <a:r>
              <a:rPr lang="en-US" altLang="ja-JP" sz="2800" dirty="0"/>
              <a:t>severe weather, natural disasters, hazardous materials incidents, or other significant events</a:t>
            </a:r>
          </a:p>
          <a:p>
            <a:pPr eaLnBrk="1" hangingPunct="1"/>
            <a:r>
              <a:rPr lang="en-US" altLang="en-US" sz="2800" u="sng" dirty="0"/>
              <a:t>Trained</a:t>
            </a:r>
            <a:r>
              <a:rPr lang="en-US" altLang="en-US" sz="2800" dirty="0"/>
              <a:t> in shelter management</a:t>
            </a:r>
          </a:p>
          <a:p>
            <a:pPr eaLnBrk="1" hangingPunct="1"/>
            <a:r>
              <a:rPr lang="en-US" altLang="en-US" sz="2800" u="sng" dirty="0"/>
              <a:t>Respond</a:t>
            </a:r>
            <a:r>
              <a:rPr lang="en-US" altLang="en-US" sz="2800" dirty="0"/>
              <a:t> to immediate needs in the neighborhood following a major incident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3EAA40-CCC0-40F9-8411-C7DD564FB0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/>
              <a:t> of 24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42F6B7F-11CF-435B-B3BE-01A6394073F6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C56E-6D80-149A-50D9-71A3E7D0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5" y="3915047"/>
            <a:ext cx="2138095" cy="218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1563A-29A6-3D7D-EBF8-788FD88A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15047"/>
            <a:ext cx="2388930" cy="2180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86BB6-5641-BB3B-58A0-A40AAC83E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915047"/>
            <a:ext cx="3193346" cy="21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7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C484ADD-E53A-41AC-8A41-08B46537F1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/>
              <a:t>What Can CERT Do To Help?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B16B4D0-B7A7-458C-9D42-5C0A17BAE41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Upon being notified by authorities of the  impending danger of severe weather, CERT members are able to begin: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75C5E959-239B-4C23-91B1-E7324D42E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268413"/>
            <a:ext cx="44354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4E2976-FCCD-412B-B453-730A003C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17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5E67B64-39ED-4399-BEFB-A90FCA304BAD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5F0829B0-9AC2-4D6A-897C-67402D410E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0"/>
              <a:t>What Can CERT Do To Help?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9773FD5-EE28-4142-A114-5A57C3C8B09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41438"/>
            <a:ext cx="6096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Taking inventory of their neighborhood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Identifying neighbors that have special needs or have to make special preparations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Coordinating equipment that will be useful during and after the emergency or disaster</a:t>
            </a: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FB3D455C-3B4D-456A-BB29-74B42CFC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300163"/>
            <a:ext cx="215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>
            <a:extLst>
              <a:ext uri="{FF2B5EF4-FFF2-40B4-BE49-F238E27FC236}">
                <a16:creationId xmlns:a16="http://schemas.microsoft.com/office/drawing/2014/main" id="{59953530-8542-4F58-8A85-4F1E70A3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130550"/>
            <a:ext cx="17494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">
            <a:extLst>
              <a:ext uri="{FF2B5EF4-FFF2-40B4-BE49-F238E27FC236}">
                <a16:creationId xmlns:a16="http://schemas.microsoft.com/office/drawing/2014/main" id="{6760E6DF-4F09-417C-84BF-C54FCCFDB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303">
            <a:off x="159176" y="4726046"/>
            <a:ext cx="15605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4">
            <a:extLst>
              <a:ext uri="{FF2B5EF4-FFF2-40B4-BE49-F238E27FC236}">
                <a16:creationId xmlns:a16="http://schemas.microsoft.com/office/drawing/2014/main" id="{7ADE34BB-4B46-46AA-A845-65482613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050">
            <a:off x="4617484" y="4709937"/>
            <a:ext cx="26003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6">
            <a:extLst>
              <a:ext uri="{FF2B5EF4-FFF2-40B4-BE49-F238E27FC236}">
                <a16:creationId xmlns:a16="http://schemas.microsoft.com/office/drawing/2014/main" id="{6FEA8BD8-B9C9-41F0-B52C-9AE4EA1D4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24" y="4440399"/>
            <a:ext cx="1902676" cy="15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4C6D47D-B306-45A7-BC2A-33439E4F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18</a:t>
            </a:fld>
            <a:r>
              <a:rPr lang="en-US" altLang="en-US" dirty="0"/>
              <a:t> of 24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2A8E786-132D-4AEE-B7CB-3DF13DDE612F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339A59-290B-46CB-BDF1-9567A1E68F1C}"/>
              </a:ext>
            </a:extLst>
          </p:cNvPr>
          <p:cNvSpPr txBox="1"/>
          <p:nvPr/>
        </p:nvSpPr>
        <p:spPr>
          <a:xfrm>
            <a:off x="221776" y="304800"/>
            <a:ext cx="87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cs typeface="Arial" panose="020B0604020202020204" pitchFamily="34" charset="0"/>
              </a:rPr>
              <a:t>Emergency Operations Center (EOC)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5DDB6-A554-422B-AC9A-FEB632EE93AE}"/>
              </a:ext>
            </a:extLst>
          </p:cNvPr>
          <p:cNvSpPr txBox="1"/>
          <p:nvPr/>
        </p:nvSpPr>
        <p:spPr>
          <a:xfrm>
            <a:off x="119198" y="1143000"/>
            <a:ext cx="4970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/>
              <a:t>The EOC serves as the coordination point for large, complex incidents and special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/>
              <a:t>Staffed by representatives that make up Emergency Support Functions (ESF), liaisons from private sector and NGOs, and County, State, and Federal partners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59C2AD-7086-488F-A4B3-1C810E4AE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39949"/>
              </p:ext>
            </p:extLst>
          </p:nvPr>
        </p:nvGraphicFramePr>
        <p:xfrm>
          <a:off x="119199" y="2995157"/>
          <a:ext cx="51386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867">
                  <a:extLst>
                    <a:ext uri="{9D8B030D-6E8A-4147-A177-3AD203B41FA5}">
                      <a16:colId xmlns:a16="http://schemas.microsoft.com/office/drawing/2014/main" val="485523098"/>
                    </a:ext>
                  </a:extLst>
                </a:gridCol>
                <a:gridCol w="1712867">
                  <a:extLst>
                    <a:ext uri="{9D8B030D-6E8A-4147-A177-3AD203B41FA5}">
                      <a16:colId xmlns:a16="http://schemas.microsoft.com/office/drawing/2014/main" val="1456166498"/>
                    </a:ext>
                  </a:extLst>
                </a:gridCol>
                <a:gridCol w="1712867">
                  <a:extLst>
                    <a:ext uri="{9D8B030D-6E8A-4147-A177-3AD203B41FA5}">
                      <a16:colId xmlns:a16="http://schemas.microsoft.com/office/drawing/2014/main" val="18484850"/>
                    </a:ext>
                  </a:extLst>
                </a:gridCol>
              </a:tblGrid>
              <a:tr h="2514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EOC Readiness Levels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1765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Triggers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Activation Authority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195533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4 - Normal Conditions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 known threats/hazards to city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3 – Increased Readiness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Severe weather threat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Planned event/protest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Incident Commander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Mayor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City Manager/Deputy City 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Emergency Management Coordinator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Police or Fire Chief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OEM Duty Officer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3439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2 – Partial Activation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Impact from disaster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Large scale planned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Incident requiring significant amount of city resources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97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1 – Full Activation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Terrorism or mass violence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Widespread or complex impacts from a disaster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Major sheltering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Any incident requiring significant internal and external resources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42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9608CC-453D-4C33-A337-60F0D3C1D8F2}"/>
              </a:ext>
            </a:extLst>
          </p:cNvPr>
          <p:cNvSpPr txBox="1"/>
          <p:nvPr/>
        </p:nvSpPr>
        <p:spPr>
          <a:xfrm>
            <a:off x="5503204" y="1266280"/>
            <a:ext cx="301439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u="sng" dirty="0"/>
              <a:t>EOC Standing Objectives</a:t>
            </a:r>
          </a:p>
          <a:p>
            <a:endParaRPr lang="en-US" sz="1050" b="0" u="sng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Situational Status/Analysis</a:t>
            </a:r>
          </a:p>
          <a:p>
            <a:pPr marL="257175" indent="-257175">
              <a:buFont typeface="+mj-lt"/>
              <a:buAutoNum type="arabicPeriod"/>
            </a:pPr>
            <a:endParaRPr lang="en-US" sz="1050" b="0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Prioritization of Incidents</a:t>
            </a:r>
          </a:p>
          <a:p>
            <a:pPr marL="257175" indent="-257175">
              <a:buFont typeface="+mj-lt"/>
              <a:buAutoNum type="arabicPeriod"/>
            </a:pPr>
            <a:endParaRPr lang="en-US" sz="1050" b="0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Acquire/Allocate Critical Resources</a:t>
            </a:r>
          </a:p>
          <a:p>
            <a:pPr marL="257175" indent="-257175">
              <a:buFont typeface="+mj-lt"/>
              <a:buAutoNum type="arabicPeriod"/>
            </a:pPr>
            <a:endParaRPr lang="en-US" sz="1050" b="0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Crisis Information Management</a:t>
            </a:r>
          </a:p>
          <a:p>
            <a:pPr marL="257175" indent="-257175">
              <a:buFont typeface="+mj-lt"/>
              <a:buAutoNum type="arabicPeriod"/>
            </a:pPr>
            <a:endParaRPr lang="en-US" sz="1050" b="0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Develop/Advise/Support Policy-Level Decisions</a:t>
            </a:r>
          </a:p>
          <a:p>
            <a:pPr marL="257175" indent="-257175">
              <a:buFont typeface="+mj-lt"/>
              <a:buAutoNum type="arabicPeriod"/>
            </a:pPr>
            <a:endParaRPr lang="en-US" sz="1050" b="0" dirty="0"/>
          </a:p>
          <a:p>
            <a:pPr marL="257175" indent="-257175">
              <a:buFont typeface="+mj-lt"/>
              <a:buAutoNum type="arabicPeriod"/>
            </a:pPr>
            <a:r>
              <a:rPr lang="en-US" sz="1050" b="0" dirty="0"/>
              <a:t>Coordination with County, State, Federal, Private, and NGO partners</a:t>
            </a:r>
          </a:p>
        </p:txBody>
      </p:sp>
      <p:pic>
        <p:nvPicPr>
          <p:cNvPr id="5" name="Picture 4" descr="A group of people sitting in a room with laptops&#10;&#10;Description automatically generated with medium confidence">
            <a:extLst>
              <a:ext uri="{FF2B5EF4-FFF2-40B4-BE49-F238E27FC236}">
                <a16:creationId xmlns:a16="http://schemas.microsoft.com/office/drawing/2014/main" id="{A7B9CA71-0D8F-4A81-BC0F-8B4C0D96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04" y="3886200"/>
            <a:ext cx="3444966" cy="2296643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D6AFAC94-D2C6-A127-F696-4A0AA2C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853" y="6344964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</a:t>
            </a:fld>
            <a:r>
              <a:rPr lang="en-US" altLang="en-US" dirty="0"/>
              <a:t> of 24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F344C70-EB09-9CD5-1DE8-6EE6D12599D6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49970A84-40F8-4445-B2DE-26679D1797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to the Rescue!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5F38A1A-3B74-4411-857F-F784556B009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19200"/>
            <a:ext cx="4724400" cy="4876800"/>
          </a:xfrm>
        </p:spPr>
        <p:txBody>
          <a:bodyPr/>
          <a:lstStyle/>
          <a:p>
            <a:pPr eaLnBrk="1" hangingPunct="1">
              <a:tabLst>
                <a:tab pos="5718175" algn="l"/>
              </a:tabLst>
            </a:pPr>
            <a:r>
              <a:rPr lang="en-US" altLang="en-US" sz="2800" dirty="0"/>
              <a:t>After the hazard has occurred:</a:t>
            </a:r>
            <a:r>
              <a:rPr lang="en-US" altLang="en-US" sz="2000" dirty="0"/>
              <a:t>  </a:t>
            </a:r>
          </a:p>
          <a:p>
            <a:pPr lvl="1" eaLnBrk="1" hangingPunct="1">
              <a:tabLst>
                <a:tab pos="5718175" algn="l"/>
              </a:tabLst>
            </a:pPr>
            <a:r>
              <a:rPr lang="en-US" altLang="en-US" sz="2400" dirty="0"/>
              <a:t>Assess and assist neighbors or co-workers with special needs </a:t>
            </a:r>
          </a:p>
          <a:p>
            <a:pPr lvl="1" eaLnBrk="1" hangingPunct="1">
              <a:tabLst>
                <a:tab pos="5718175" algn="l"/>
              </a:tabLst>
            </a:pPr>
            <a:r>
              <a:rPr lang="en-US" altLang="en-US" sz="2400" dirty="0"/>
              <a:t>Locate injured neighbors or co-workers, render first aid and where necessary move them to a safe area for further treatment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CEA851E3-ADC9-4065-8FFE-A83A55A8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60575"/>
            <a:ext cx="39497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6C66FC5-ACCE-48D7-8F0B-6B86B37C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01DB447-2B78-4419-9B85-B2E7BA5C1CF4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9849789F-9286-466A-ACD1-83971733B8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to the Rescue!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B349795-3B75-4BBF-8619-487965BC0B1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19200"/>
            <a:ext cx="5791200" cy="4876800"/>
          </a:xfrm>
        </p:spPr>
        <p:txBody>
          <a:bodyPr/>
          <a:lstStyle/>
          <a:p>
            <a:pPr lvl="1" eaLnBrk="1" hangingPunct="1">
              <a:tabLst>
                <a:tab pos="5718175" algn="l"/>
              </a:tabLst>
            </a:pPr>
            <a:r>
              <a:rPr lang="en-US" altLang="en-US" sz="2400" dirty="0"/>
              <a:t>Extricate neighbors or co-workers entrapped in collapsed structures</a:t>
            </a:r>
          </a:p>
          <a:p>
            <a:pPr lvl="1" eaLnBrk="1" hangingPunct="1">
              <a:tabLst>
                <a:tab pos="5718175" algn="l"/>
              </a:tabLst>
            </a:pPr>
            <a:r>
              <a:rPr lang="en-US" altLang="en-US" sz="2400" dirty="0"/>
              <a:t>Identify and isolate areas of potential danger</a:t>
            </a:r>
          </a:p>
        </p:txBody>
      </p:sp>
      <p:pic>
        <p:nvPicPr>
          <p:cNvPr id="47109" name="Picture 4" descr="100_2971">
            <a:extLst>
              <a:ext uri="{FF2B5EF4-FFF2-40B4-BE49-F238E27FC236}">
                <a16:creationId xmlns:a16="http://schemas.microsoft.com/office/drawing/2014/main" id="{629D0FCA-B223-41CA-81C0-D437311A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828800"/>
            <a:ext cx="29321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HeavyDamage5">
            <a:extLst>
              <a:ext uri="{FF2B5EF4-FFF2-40B4-BE49-F238E27FC236}">
                <a16:creationId xmlns:a16="http://schemas.microsoft.com/office/drawing/2014/main" id="{54DAFFDA-C329-4BC9-A122-E57E990E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0375"/>
            <a:ext cx="46942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3914DD9-D99C-4161-BBCC-693439F2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/>
              <a:t> of 24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9BB4640-D4EC-4623-BEE6-021200A4F401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059ADC9-F70A-459E-BD9A-8C43020ABA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1430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Activations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3D2D531-089D-402D-AA79-585AE8CB2BB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7630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Southwest Gas Explosion Incident – July 2007</a:t>
            </a:r>
          </a:p>
          <a:p>
            <a:pPr eaLnBrk="1" hangingPunct="1"/>
            <a:r>
              <a:rPr lang="en-US" altLang="en-US" sz="2400" dirty="0"/>
              <a:t>Mesquite Flood/USAR Incident – March 2008</a:t>
            </a:r>
          </a:p>
          <a:p>
            <a:pPr eaLnBrk="1" hangingPunct="1"/>
            <a:r>
              <a:rPr lang="en-US" altLang="en-US" sz="2400" dirty="0"/>
              <a:t>Hurricanes Gustav and Ike – August/September 2008</a:t>
            </a:r>
          </a:p>
          <a:p>
            <a:pPr eaLnBrk="1" hangingPunct="1"/>
            <a:r>
              <a:rPr lang="en-US" altLang="en-US" sz="2400" dirty="0"/>
              <a:t>Rowlett Tornadoes – December 2015</a:t>
            </a:r>
          </a:p>
          <a:p>
            <a:pPr eaLnBrk="1" hangingPunct="1"/>
            <a:r>
              <a:rPr lang="en-US" altLang="en-US" sz="2400" dirty="0"/>
              <a:t>Hurricane Harvey – August 2017</a:t>
            </a:r>
          </a:p>
        </p:txBody>
      </p:sp>
      <p:pic>
        <p:nvPicPr>
          <p:cNvPr id="48132" name="Picture 4" descr="certs">
            <a:extLst>
              <a:ext uri="{FF2B5EF4-FFF2-40B4-BE49-F238E27FC236}">
                <a16:creationId xmlns:a16="http://schemas.microsoft.com/office/drawing/2014/main" id="{B31F4029-983B-4E5F-96F1-E8C65934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554413"/>
            <a:ext cx="266858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dalla-gas-explosion-0,,5583350,00">
            <a:hlinkClick r:id="rId3"/>
            <a:extLst>
              <a:ext uri="{FF2B5EF4-FFF2-40B4-BE49-F238E27FC236}">
                <a16:creationId xmlns:a16="http://schemas.microsoft.com/office/drawing/2014/main" id="{322363F1-B29F-4578-8BB3-DF9970E4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581400"/>
            <a:ext cx="27066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8" descr="Pictures 040">
            <a:extLst>
              <a:ext uri="{FF2B5EF4-FFF2-40B4-BE49-F238E27FC236}">
                <a16:creationId xmlns:a16="http://schemas.microsoft.com/office/drawing/2014/main" id="{537EA716-CE32-4024-841C-0F448177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563938"/>
            <a:ext cx="2981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D2B3DC-899E-41EA-8861-4D5F80F2D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/>
              <a:t> of 24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5C2C3EA-AD55-4993-91FB-70C4202269FE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286C9584-32DE-4307-9EFB-2103CC6D5B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385175" cy="838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Other CERT Activities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7B0F0F9-75A1-498F-9905-42C0EF79281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5562600" cy="472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Staff first aid booths at special events</a:t>
            </a:r>
          </a:p>
          <a:p>
            <a:pPr eaLnBrk="1" hangingPunct="1"/>
            <a:r>
              <a:rPr lang="en-US" altLang="en-US" sz="2400" dirty="0"/>
              <a:t>Assist with disaster and emergency drills in their neighborhoods and workplaces</a:t>
            </a:r>
          </a:p>
          <a:p>
            <a:pPr eaLnBrk="1" hangingPunct="1"/>
            <a:r>
              <a:rPr lang="en-US" altLang="en-US" sz="2400" dirty="0"/>
              <a:t>Distribute preparedness materials</a:t>
            </a:r>
          </a:p>
          <a:p>
            <a:pPr eaLnBrk="1" hangingPunct="1"/>
            <a:r>
              <a:rPr lang="en-US" altLang="en-US" sz="2400" dirty="0"/>
              <a:t>Volunteer at various community and City of Dallas events such as CERT Conference</a:t>
            </a:r>
          </a:p>
          <a:p>
            <a:pPr eaLnBrk="1" hangingPunct="1"/>
            <a:r>
              <a:rPr lang="en-US" altLang="en-US" sz="2400" dirty="0"/>
              <a:t>Continuing Education and Refresher Courses</a:t>
            </a:r>
          </a:p>
        </p:txBody>
      </p:sp>
      <p:pic>
        <p:nvPicPr>
          <p:cNvPr id="49157" name="Picture 1">
            <a:extLst>
              <a:ext uri="{FF2B5EF4-FFF2-40B4-BE49-F238E27FC236}">
                <a16:creationId xmlns:a16="http://schemas.microsoft.com/office/drawing/2014/main" id="{BFABD895-A0E4-46AD-80B1-89A93277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362200"/>
            <a:ext cx="32908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BCAA1E2-CFC6-4082-AE8D-DAC90656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8A7918E-D64E-4DB4-9B0D-9C617A698CB8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3728B67-8BCE-429D-8211-1DF249BFA7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Helvetica" charset="0"/>
                <a:ea typeface="ＭＳ Ｐゴシック" charset="0"/>
                <a:cs typeface="+mj-cs"/>
              </a:rPr>
              <a:t>Enrolling In CERT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22C08DDF-81D7-4363-B694-1D601AE34A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/>
              <a:t> of 24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0A7ED79-257A-433D-B4AD-D1A64D47592D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7BD83-844F-1B95-D414-04581E642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75" y="1165981"/>
            <a:ext cx="5329050" cy="4907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301EA673-5F7A-43FF-82FC-52FE73F6AD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385175" cy="838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Questions?</a:t>
            </a: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CACD033E-891C-479B-A913-61DA127FA9C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096000" y="1304925"/>
            <a:ext cx="2901950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u="sng" dirty="0">
                <a:ea typeface="+mn-ea"/>
              </a:rPr>
              <a:t>Program Manager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0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800" dirty="0">
                <a:ea typeface="+mn-ea"/>
              </a:rPr>
              <a:t>Cassandra D. Wallace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800" dirty="0">
                <a:ea typeface="+mn-ea"/>
              </a:rPr>
              <a:t>1500 Marilla, L2AN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800" dirty="0">
                <a:ea typeface="+mn-ea"/>
              </a:rPr>
              <a:t>Dallas, TX 75201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200" dirty="0">
                <a:ea typeface="+mn-ea"/>
                <a:hlinkClick r:id="rId2"/>
              </a:rPr>
              <a:t>cassandra.wallace@dallas.gov</a:t>
            </a:r>
            <a:endParaRPr lang="en-US" sz="12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800" dirty="0">
                <a:ea typeface="+mn-ea"/>
              </a:rPr>
              <a:t>214-671-8969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u="sng" dirty="0">
                <a:ea typeface="+mn-ea"/>
              </a:rPr>
              <a:t>CERT Instructor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000" b="1" u="sng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>
                <a:ea typeface="+mn-ea"/>
              </a:rPr>
              <a:t>Chris Herzog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/>
              <a:t>1500 Marilla, L2AN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/>
              <a:t>Dallas, TX 75201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400" dirty="0">
                <a:hlinkClick r:id="rId3"/>
              </a:rPr>
              <a:t>Christopher.herzog@dallas.gov</a:t>
            </a:r>
            <a:endParaRPr lang="en-US" sz="14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dirty="0"/>
              <a:t>214-300-5021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dirty="0">
              <a:ea typeface="+mn-ea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800" dirty="0">
              <a:ea typeface="+mn-ea"/>
            </a:endParaRPr>
          </a:p>
        </p:txBody>
      </p:sp>
      <p:pic>
        <p:nvPicPr>
          <p:cNvPr id="58373" name="Picture 2">
            <a:extLst>
              <a:ext uri="{FF2B5EF4-FFF2-40B4-BE49-F238E27FC236}">
                <a16:creationId xmlns:a16="http://schemas.microsoft.com/office/drawing/2014/main" id="{1B731C1C-5BB0-449D-BB95-76F96A449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8125"/>
            <a:ext cx="58483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88A0FED-EC2C-4B21-982C-CF904F39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8175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24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A572C56-C064-486F-B3DF-ABFEEA4D8FB2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3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3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3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3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3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129933" y="360402"/>
            <a:ext cx="87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cs typeface="Arial" panose="020B0604020202020204" pitchFamily="34" charset="0"/>
              </a:rPr>
              <a:t>Office of Emergency Management (OEM)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5334000" y="1289460"/>
            <a:ext cx="43122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1500" dirty="0">
                <a:cs typeface="Arial" panose="020B0604020202020204" pitchFamily="34" charset="0"/>
              </a:rPr>
              <a:t>OEM manages these functional areas: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Emergency Operations Center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Emergency planning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Training and exercise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Public info &amp; warning systems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Emergency logistics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Command One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Community preparedness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Grant management</a:t>
            </a:r>
          </a:p>
          <a:p>
            <a:pPr marL="771525" lvl="1" indent="-428625">
              <a:buSzPct val="100000"/>
              <a:buFont typeface="Arial" panose="020B0604020202020204" pitchFamily="34" charset="0"/>
              <a:buChar char="•"/>
            </a:pPr>
            <a:r>
              <a:rPr lang="en-US" sz="1500" b="0" dirty="0">
                <a:cs typeface="Arial" panose="020B0604020202020204" pitchFamily="34" charset="0"/>
              </a:rPr>
              <a:t>Disaster finance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9908E41-0ECF-4AE6-8CAE-B01070171869}"/>
              </a:ext>
            </a:extLst>
          </p:cNvPr>
          <p:cNvSpPr/>
          <p:nvPr/>
        </p:nvSpPr>
        <p:spPr>
          <a:xfrm>
            <a:off x="4220888" y="4333490"/>
            <a:ext cx="986231" cy="401099"/>
          </a:xfrm>
          <a:prstGeom prst="roundRect">
            <a:avLst/>
          </a:prstGeom>
          <a:solidFill>
            <a:srgbClr val="E7E6E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Director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5B10DC-2818-47FF-A126-F9A3F242587B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4714004" y="4734589"/>
            <a:ext cx="0" cy="3001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520ECDA-31E1-4468-BAF4-B8E203525A9F}"/>
              </a:ext>
            </a:extLst>
          </p:cNvPr>
          <p:cNvSpPr/>
          <p:nvPr/>
        </p:nvSpPr>
        <p:spPr>
          <a:xfrm>
            <a:off x="4220888" y="5034770"/>
            <a:ext cx="986231" cy="401099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Assistant Emergency Management Coordinator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8DFEE49-ECE6-4D83-B4C1-975E8ABE8236}"/>
              </a:ext>
            </a:extLst>
          </p:cNvPr>
          <p:cNvSpPr/>
          <p:nvPr/>
        </p:nvSpPr>
        <p:spPr>
          <a:xfrm>
            <a:off x="1399565" y="5631907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Senior Planner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5D1BBD9-5DD8-4A61-B896-8E5AB5FD1090}"/>
              </a:ext>
            </a:extLst>
          </p:cNvPr>
          <p:cNvSpPr/>
          <p:nvPr/>
        </p:nvSpPr>
        <p:spPr>
          <a:xfrm>
            <a:off x="2245544" y="5631910"/>
            <a:ext cx="812996" cy="308041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Community Preparedness Program Manager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F60A901-D28C-4E05-B2A3-1132CA2DA189}"/>
              </a:ext>
            </a:extLst>
          </p:cNvPr>
          <p:cNvSpPr/>
          <p:nvPr/>
        </p:nvSpPr>
        <p:spPr>
          <a:xfrm>
            <a:off x="4783475" y="5631910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Logistics Specialist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84965EA-C0FE-4495-ACDE-27C2D511A5F6}"/>
              </a:ext>
            </a:extLst>
          </p:cNvPr>
          <p:cNvSpPr/>
          <p:nvPr/>
        </p:nvSpPr>
        <p:spPr>
          <a:xfrm>
            <a:off x="6475429" y="5635117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Public Information Officer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E64DE06-ED40-4782-BAAF-DB891283FA72}"/>
              </a:ext>
            </a:extLst>
          </p:cNvPr>
          <p:cNvSpPr/>
          <p:nvPr/>
        </p:nvSpPr>
        <p:spPr>
          <a:xfrm>
            <a:off x="3123307" y="5631907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Training and Exercise Coordinator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85383F-A975-41B1-A41C-384E1EAFB2A5}"/>
              </a:ext>
            </a:extLst>
          </p:cNvPr>
          <p:cNvSpPr/>
          <p:nvPr/>
        </p:nvSpPr>
        <p:spPr>
          <a:xfrm>
            <a:off x="5629452" y="5631910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Planning Specialist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0FD621B-2BFF-40C9-BFF7-81CB5CF727D6}"/>
              </a:ext>
            </a:extLst>
          </p:cNvPr>
          <p:cNvSpPr/>
          <p:nvPr/>
        </p:nvSpPr>
        <p:spPr>
          <a:xfrm>
            <a:off x="3937498" y="5631910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Regional Catastrophic Planner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EB5DE0-92AC-4BFE-A013-9955E4F4B163}"/>
              </a:ext>
            </a:extLst>
          </p:cNvPr>
          <p:cNvSpPr/>
          <p:nvPr/>
        </p:nvSpPr>
        <p:spPr>
          <a:xfrm>
            <a:off x="7321405" y="5635116"/>
            <a:ext cx="755795" cy="30848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AED/Command One Coordinator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2BA15E-E7BD-41E7-9DCC-F37E91050672}"/>
              </a:ext>
            </a:extLst>
          </p:cNvPr>
          <p:cNvCxnSpPr>
            <a:cxnSpLocks/>
          </p:cNvCxnSpPr>
          <p:nvPr/>
        </p:nvCxnSpPr>
        <p:spPr>
          <a:xfrm>
            <a:off x="4714004" y="5435871"/>
            <a:ext cx="1" cy="1213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9B1327-616A-4FF3-9EDE-E5D7F66589FF}"/>
              </a:ext>
            </a:extLst>
          </p:cNvPr>
          <p:cNvCxnSpPr>
            <a:cxnSpLocks/>
          </p:cNvCxnSpPr>
          <p:nvPr/>
        </p:nvCxnSpPr>
        <p:spPr>
          <a:xfrm>
            <a:off x="1890289" y="5557183"/>
            <a:ext cx="562904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8BF9233-DC1B-4F2C-99B1-E4A5507C3726}"/>
              </a:ext>
            </a:extLst>
          </p:cNvPr>
          <p:cNvCxnSpPr>
            <a:cxnSpLocks/>
          </p:cNvCxnSpPr>
          <p:nvPr/>
        </p:nvCxnSpPr>
        <p:spPr>
          <a:xfrm flipV="1">
            <a:off x="1890289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3156DE2-73CA-40DC-81FB-54993AE51DB8}"/>
              </a:ext>
            </a:extLst>
          </p:cNvPr>
          <p:cNvCxnSpPr>
            <a:cxnSpLocks/>
          </p:cNvCxnSpPr>
          <p:nvPr/>
        </p:nvCxnSpPr>
        <p:spPr>
          <a:xfrm flipV="1">
            <a:off x="2693961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768BCB-43BD-4701-8078-5429C2DCBB96}"/>
              </a:ext>
            </a:extLst>
          </p:cNvPr>
          <p:cNvCxnSpPr>
            <a:cxnSpLocks/>
          </p:cNvCxnSpPr>
          <p:nvPr/>
        </p:nvCxnSpPr>
        <p:spPr>
          <a:xfrm flipV="1">
            <a:off x="3508349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D07066-B174-418D-8B0A-964F9CE6BA89}"/>
              </a:ext>
            </a:extLst>
          </p:cNvPr>
          <p:cNvCxnSpPr>
            <a:cxnSpLocks/>
          </p:cNvCxnSpPr>
          <p:nvPr/>
        </p:nvCxnSpPr>
        <p:spPr>
          <a:xfrm flipV="1">
            <a:off x="4304876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13F655-8A93-431F-A99D-743315D4FCD4}"/>
              </a:ext>
            </a:extLst>
          </p:cNvPr>
          <p:cNvCxnSpPr>
            <a:cxnSpLocks/>
          </p:cNvCxnSpPr>
          <p:nvPr/>
        </p:nvCxnSpPr>
        <p:spPr>
          <a:xfrm flipV="1">
            <a:off x="5106763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AA21051-1BDF-4EC6-AC5F-0DB73A3DC9F1}"/>
              </a:ext>
            </a:extLst>
          </p:cNvPr>
          <p:cNvCxnSpPr>
            <a:cxnSpLocks/>
          </p:cNvCxnSpPr>
          <p:nvPr/>
        </p:nvCxnSpPr>
        <p:spPr>
          <a:xfrm flipV="1">
            <a:off x="5935438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015A6E-C224-4C7D-A6A4-45625C59EEF8}"/>
              </a:ext>
            </a:extLst>
          </p:cNvPr>
          <p:cNvCxnSpPr>
            <a:cxnSpLocks/>
          </p:cNvCxnSpPr>
          <p:nvPr/>
        </p:nvCxnSpPr>
        <p:spPr>
          <a:xfrm flipV="1">
            <a:off x="6739109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1AFBC92-71A5-43FA-B91E-9739E1F29242}"/>
              </a:ext>
            </a:extLst>
          </p:cNvPr>
          <p:cNvCxnSpPr>
            <a:cxnSpLocks/>
          </p:cNvCxnSpPr>
          <p:nvPr/>
        </p:nvCxnSpPr>
        <p:spPr>
          <a:xfrm flipV="1">
            <a:off x="7519333" y="5557183"/>
            <a:ext cx="0" cy="747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06FE50-AD1F-4B94-A2D6-729844415E4B}"/>
              </a:ext>
            </a:extLst>
          </p:cNvPr>
          <p:cNvCxnSpPr>
            <a:cxnSpLocks/>
            <a:stCxn id="79" idx="3"/>
            <a:endCxn id="56" idx="1"/>
          </p:cNvCxnSpPr>
          <p:nvPr/>
        </p:nvCxnSpPr>
        <p:spPr>
          <a:xfrm>
            <a:off x="3646441" y="4534040"/>
            <a:ext cx="57444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6F32EE1-5705-49DD-8737-CE27DDE5021B}"/>
              </a:ext>
            </a:extLst>
          </p:cNvPr>
          <p:cNvSpPr/>
          <p:nvPr/>
        </p:nvSpPr>
        <p:spPr>
          <a:xfrm>
            <a:off x="1856509" y="4375687"/>
            <a:ext cx="755795" cy="30848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Disaster Finance Coordinator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4D789D0-4C0C-4F52-8E07-E20A64B02D47}"/>
              </a:ext>
            </a:extLst>
          </p:cNvPr>
          <p:cNvSpPr/>
          <p:nvPr/>
        </p:nvSpPr>
        <p:spPr>
          <a:xfrm>
            <a:off x="2890646" y="4379798"/>
            <a:ext cx="755795" cy="30848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Grants Coordinator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F38B9E6-8EF2-4EB1-9E5F-CA7C5D064D62}"/>
              </a:ext>
            </a:extLst>
          </p:cNvPr>
          <p:cNvSpPr/>
          <p:nvPr/>
        </p:nvSpPr>
        <p:spPr>
          <a:xfrm>
            <a:off x="2468287" y="4809594"/>
            <a:ext cx="755795" cy="30848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Grants Assistant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09B4B67-2A67-476B-B820-7DF113521909}"/>
              </a:ext>
            </a:extLst>
          </p:cNvPr>
          <p:cNvSpPr/>
          <p:nvPr/>
        </p:nvSpPr>
        <p:spPr>
          <a:xfrm>
            <a:off x="3326481" y="4809594"/>
            <a:ext cx="755795" cy="30848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Senior Office Assistant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4F8451B-77E8-4D30-83AA-16DC13F921B8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2614951" y="4534040"/>
            <a:ext cx="27569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F62436-8353-48D9-9543-F30ED0C43197}"/>
              </a:ext>
            </a:extLst>
          </p:cNvPr>
          <p:cNvCxnSpPr>
            <a:cxnSpLocks/>
          </p:cNvCxnSpPr>
          <p:nvPr/>
        </p:nvCxnSpPr>
        <p:spPr>
          <a:xfrm>
            <a:off x="3017143" y="4746882"/>
            <a:ext cx="0" cy="6271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03AF09C-B97F-4C31-9D32-30AA08F146AC}"/>
              </a:ext>
            </a:extLst>
          </p:cNvPr>
          <p:cNvCxnSpPr>
            <a:cxnSpLocks/>
          </p:cNvCxnSpPr>
          <p:nvPr/>
        </p:nvCxnSpPr>
        <p:spPr>
          <a:xfrm flipV="1">
            <a:off x="3012273" y="4746882"/>
            <a:ext cx="512541" cy="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59722A-F05F-4064-83CE-EE654CF06BED}"/>
              </a:ext>
            </a:extLst>
          </p:cNvPr>
          <p:cNvCxnSpPr>
            <a:cxnSpLocks/>
          </p:cNvCxnSpPr>
          <p:nvPr/>
        </p:nvCxnSpPr>
        <p:spPr>
          <a:xfrm>
            <a:off x="3517451" y="4746882"/>
            <a:ext cx="0" cy="6271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720CC7C-3F66-4757-8047-98875351FA6E}"/>
              </a:ext>
            </a:extLst>
          </p:cNvPr>
          <p:cNvCxnSpPr>
            <a:cxnSpLocks/>
          </p:cNvCxnSpPr>
          <p:nvPr/>
        </p:nvCxnSpPr>
        <p:spPr>
          <a:xfrm>
            <a:off x="3270231" y="4684170"/>
            <a:ext cx="0" cy="6271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2774AD8-7A59-419D-90FB-2518D37FC32D}"/>
              </a:ext>
            </a:extLst>
          </p:cNvPr>
          <p:cNvSpPr/>
          <p:nvPr/>
        </p:nvSpPr>
        <p:spPr>
          <a:xfrm>
            <a:off x="5348852" y="4342719"/>
            <a:ext cx="979990" cy="337803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Operations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F1E46D5-36A2-4DEE-BC00-82AA146D1BB4}"/>
              </a:ext>
            </a:extLst>
          </p:cNvPr>
          <p:cNvSpPr/>
          <p:nvPr/>
        </p:nvSpPr>
        <p:spPr>
          <a:xfrm>
            <a:off x="5348852" y="4711857"/>
            <a:ext cx="1004323" cy="36104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Grants/Finance/Budget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992B79-126F-444E-B093-A980D2A10417}"/>
              </a:ext>
            </a:extLst>
          </p:cNvPr>
          <p:cNvSpPr txBox="1"/>
          <p:nvPr/>
        </p:nvSpPr>
        <p:spPr>
          <a:xfrm>
            <a:off x="3108082" y="381759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Organizational Chart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2C3EC2-76BC-4B8A-B5A5-06FF32B53088}"/>
              </a:ext>
            </a:extLst>
          </p:cNvPr>
          <p:cNvSpPr txBox="1"/>
          <p:nvPr/>
        </p:nvSpPr>
        <p:spPr>
          <a:xfrm>
            <a:off x="142638" y="1162015"/>
            <a:ext cx="4973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Sky Days: </a:t>
            </a:r>
            <a:r>
              <a:rPr 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in collaboration with stakeholders to enhance the capability of the city and its residents to respond and recover from disasters.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929B8-7E72-407A-B8D5-D4F3DEBA3952}"/>
              </a:ext>
            </a:extLst>
          </p:cNvPr>
          <p:cNvSpPr txBox="1"/>
          <p:nvPr/>
        </p:nvSpPr>
        <p:spPr>
          <a:xfrm>
            <a:off x="165363" y="2352577"/>
            <a:ext cx="4973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Black Sky Days: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Support the on-scene response by coordinating resources and connecting partners so that response objectives are met, and recovery begins as quickly as possible.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3D9868E-4244-C923-765A-77541655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853" y="6344964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C005872-82F1-2F07-CFCE-EBD17D3A65CF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8" grpId="0" animBg="1"/>
      <p:bldP spid="79" grpId="0" animBg="1"/>
      <p:bldP spid="80" grpId="0" animBg="1"/>
      <p:bldP spid="81" grpId="0" animBg="1"/>
      <p:bldP spid="89" grpId="0" animBg="1"/>
      <p:bldP spid="90" grpId="0" animBg="1"/>
      <p:bldP spid="9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300705" y="355138"/>
            <a:ext cx="8700448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Alerts and Warnings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112473" y="1219200"/>
            <a:ext cx="7964727" cy="514243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b="0" dirty="0">
                <a:latin typeface="+mn-lt"/>
                <a:cs typeface="Arial"/>
              </a:rPr>
              <a:t>OEM utilizes two primary methods of notifications for emergency incidents: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endParaRPr lang="en-US" b="0" dirty="0">
              <a:latin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latin typeface="+mn-lt"/>
                <a:cs typeface="Arial"/>
              </a:rPr>
              <a:t>Outdoor Warning System:</a:t>
            </a:r>
            <a:r>
              <a:rPr lang="en-US" b="0" dirty="0">
                <a:latin typeface="+mn-lt"/>
                <a:cs typeface="Arial"/>
              </a:rPr>
              <a:t> 180 pole mounted sirens that are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b="0" dirty="0">
                <a:latin typeface="+mn-lt"/>
                <a:cs typeface="Arial"/>
              </a:rPr>
              <a:t>activated under these criteria:</a:t>
            </a:r>
          </a:p>
          <a:p>
            <a:pPr marL="4000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NWS issues a Tornado Warning in or around the City of Dallas</a:t>
            </a:r>
          </a:p>
          <a:p>
            <a:pPr marL="4000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NWS issues a Severe Thunderstorm warning with sustained</a:t>
            </a:r>
          </a:p>
          <a:p>
            <a:pPr marL="228600" lvl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1600" b="0" dirty="0">
                <a:latin typeface="+mn-lt"/>
                <a:cs typeface="Arial"/>
              </a:rPr>
              <a:t>   winds over 70 mph</a:t>
            </a:r>
          </a:p>
          <a:p>
            <a:pPr marL="4000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Trained spotters have reported a tornado within City of Dallas</a:t>
            </a:r>
          </a:p>
          <a:p>
            <a:pPr marL="4000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Hail of 1.5” in diameter or greater</a:t>
            </a:r>
          </a:p>
          <a:p>
            <a:pPr marL="4000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Other emergencies as deemed by OEM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latin typeface="+mn-lt"/>
                <a:cs typeface="Arial"/>
              </a:rPr>
              <a:t>Integrated Public Alert and Warning System (IPAWS):</a:t>
            </a:r>
          </a:p>
          <a:p>
            <a:pPr marL="485775" lvl="1" indent="-25717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Wireless Emergency Alerts (WEA): alerts cell phones directly within a defined geographic area</a:t>
            </a:r>
          </a:p>
          <a:p>
            <a:pPr marL="485775" lvl="1" indent="-25717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+mn-lt"/>
                <a:cs typeface="Arial"/>
              </a:rPr>
              <a:t>Emergency Alert System (EAS): issued to broadcasters to interrupt programming or scroll on screen</a:t>
            </a:r>
            <a:r>
              <a:rPr lang="en-US" b="0" dirty="0">
                <a:latin typeface="+mn-lt"/>
                <a:cs typeface="Arial"/>
              </a:rPr>
              <a:t>			</a:t>
            </a:r>
            <a:endParaRPr lang="en-US" dirty="0">
              <a:latin typeface="Arial"/>
              <a:cs typeface="Arial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686C8-DBC4-4A57-AE02-D588CEAB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53" y="2133600"/>
            <a:ext cx="2243000" cy="2462978"/>
          </a:xfrm>
          <a:prstGeom prst="rect">
            <a:avLst/>
          </a:prstGeom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786CC21-4578-957B-204B-7FC5D256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853" y="6344964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/>
              <a:t> of 24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F897D48-F7DB-B336-141A-758A3BE8E587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4970502-BEE2-4CF4-81AB-8BCB548673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sz="3200" b="0" dirty="0"/>
              <a:t>Dallas CERT Objectives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60C2F67-2190-42DF-A7EC-55523354BC4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371600"/>
            <a:ext cx="776922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Increase disaster </a:t>
            </a:r>
            <a:r>
              <a:rPr lang="en-US" altLang="en-US" sz="2800" u="sng" dirty="0"/>
              <a:t>preparedness</a:t>
            </a:r>
            <a:r>
              <a:rPr lang="en-US" altLang="en-US" sz="2800" dirty="0"/>
              <a:t> and training for citizens in the City of Dallas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965A46AD-01C5-43F8-A298-9ECF332EA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5513"/>
            <a:ext cx="70802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D997F08-9F7E-4BB7-91C3-BCFC7A04B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/>
              <a:t> of 24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0685D92-1440-427D-BA52-6FFE3D426290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9315D0-A267-49DB-B756-C1D238DDB6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Dallas CERT Objectives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C8758AC-71FE-48A9-BCB3-3283C4FE589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371600"/>
            <a:ext cx="776922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/>
              <a:t>Prepare</a:t>
            </a:r>
            <a:r>
              <a:rPr lang="en-US" altLang="en-US" sz="2800" dirty="0"/>
              <a:t> for </a:t>
            </a:r>
            <a:r>
              <a:rPr lang="ja-JP" altLang="en-US" sz="2800" dirty="0"/>
              <a:t>“</a:t>
            </a:r>
            <a:r>
              <a:rPr lang="en-US" altLang="ja-JP" sz="2800" dirty="0"/>
              <a:t>all hazards</a:t>
            </a:r>
            <a:r>
              <a:rPr lang="ja-JP" altLang="en-US" sz="2800" dirty="0"/>
              <a:t>”</a:t>
            </a:r>
            <a:r>
              <a:rPr lang="en-US" altLang="ja-JP" sz="2800" dirty="0"/>
              <a:t> to include severe weather, natural disasters, hazardous materials incidents, or other significant events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17413" name="Picture 4" descr="http://upload.wikimedia.org/wikipedia/commons/thumb/a/a4/Hurricane_Katrina_August_28_2005_NASA.jpg/220px-Hurricane_Katrina_August_28_2005_NASA.jpg">
            <a:extLst>
              <a:ext uri="{FF2B5EF4-FFF2-40B4-BE49-F238E27FC236}">
                <a16:creationId xmlns:a16="http://schemas.microsoft.com/office/drawing/2014/main" id="{EE454170-9A53-4F72-8432-3543CF06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33688"/>
            <a:ext cx="22780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http://3.bp.blogspot.com/_KvWNMqgDxeQ/TJi2aAJbx5I/AAAAAAAABBo/uKCjkrr8u-g/s1600/india%252B%252Billegal%252Bnuclear%252Btrafficking.jpg">
            <a:extLst>
              <a:ext uri="{FF2B5EF4-FFF2-40B4-BE49-F238E27FC236}">
                <a16:creationId xmlns:a16="http://schemas.microsoft.com/office/drawing/2014/main" id="{1A5D899E-8D21-4402-BD45-CBA36C62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3325"/>
            <a:ext cx="370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9.mshcdn.com/wp-content/uploads/2010/01/haiti-1.jpg">
            <a:extLst>
              <a:ext uri="{FF2B5EF4-FFF2-40B4-BE49-F238E27FC236}">
                <a16:creationId xmlns:a16="http://schemas.microsoft.com/office/drawing/2014/main" id="{245B6388-C3B2-4301-8C88-C1F40051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4388"/>
            <a:ext cx="267493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C:\Users\bchurchwell\Desktop\78461323.jpg">
            <a:extLst>
              <a:ext uri="{FF2B5EF4-FFF2-40B4-BE49-F238E27FC236}">
                <a16:creationId xmlns:a16="http://schemas.microsoft.com/office/drawing/2014/main" id="{164EED82-D662-44AD-864C-EC4EA60C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75150"/>
            <a:ext cx="25146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6A55DA0-7865-456B-A0EA-26E7712DF2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 of 24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86FAF82-AEE2-4C4A-BFF5-C5FCF3F13757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06FD3B-F0DC-48DA-AF45-B61CCBC86A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Dallas CERT Objectives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CDB363-64DE-4E74-8E4A-591558A09DD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371600"/>
            <a:ext cx="4876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/>
              <a:t>Respond</a:t>
            </a:r>
            <a:r>
              <a:rPr lang="en-US" altLang="en-US" sz="2800" dirty="0"/>
              <a:t> to immediate needs in the neighborhood following a major incident or disaster when professional responders are delayed or to assist our public safety departments</a:t>
            </a:r>
          </a:p>
        </p:txBody>
      </p:sp>
      <p:pic>
        <p:nvPicPr>
          <p:cNvPr id="19461" name="Picture 5" descr="http://www.photolibrary.fema.gov/photodata/original/1571.jpg">
            <a:extLst>
              <a:ext uri="{FF2B5EF4-FFF2-40B4-BE49-F238E27FC236}">
                <a16:creationId xmlns:a16="http://schemas.microsoft.com/office/drawing/2014/main" id="{1DF90C96-DDAB-4DEE-AFA0-49D5AE34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301783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 descr="C:\Users\bchurchwell\Desktop\86479748.jpg">
            <a:extLst>
              <a:ext uri="{FF2B5EF4-FFF2-40B4-BE49-F238E27FC236}">
                <a16:creationId xmlns:a16="http://schemas.microsoft.com/office/drawing/2014/main" id="{571FAFFC-12F8-40F1-886E-55453A2F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8288"/>
            <a:ext cx="2794000" cy="186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0D279-6800-4B9A-8BF1-5A09AF880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/>
              <a:t> of 24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3C78EBB-43F3-45D5-9751-F041DBB9EBC3}"/>
              </a:ext>
            </a:extLst>
          </p:cNvPr>
          <p:cNvSpPr/>
          <p:nvPr/>
        </p:nvSpPr>
        <p:spPr bwMode="auto">
          <a:xfrm>
            <a:off x="139181" y="5845074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D7D9EE8-9673-48E2-9316-E97BD66CAB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7500" y="152400"/>
            <a:ext cx="8637588" cy="838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Training Teaches Participants to: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5722E33-8319-4F3E-A202-77EDC2FFAF6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876800" y="1447800"/>
            <a:ext cx="4191000" cy="4343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Identify the types of hazards most likely to affect the home or workplace</a:t>
            </a:r>
          </a:p>
          <a:p>
            <a:pPr eaLnBrk="1" hangingPunct="1"/>
            <a:r>
              <a:rPr lang="en-US" altLang="en-US" sz="2800" dirty="0"/>
              <a:t>Describe the function of CERT and their roles in immediate response</a:t>
            </a:r>
          </a:p>
        </p:txBody>
      </p:sp>
      <p:pic>
        <p:nvPicPr>
          <p:cNvPr id="21509" name="Picture 2" descr="C:\Users\bchurchwell\Desktop\86505733.jpg">
            <a:extLst>
              <a:ext uri="{FF2B5EF4-FFF2-40B4-BE49-F238E27FC236}">
                <a16:creationId xmlns:a16="http://schemas.microsoft.com/office/drawing/2014/main" id="{37BE7FAF-8A1F-4B91-A1A2-F75A3784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276600"/>
            <a:ext cx="4078287" cy="27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11">
            <a:extLst>
              <a:ext uri="{FF2B5EF4-FFF2-40B4-BE49-F238E27FC236}">
                <a16:creationId xmlns:a16="http://schemas.microsoft.com/office/drawing/2014/main" id="{1B43CC5A-A060-403D-B2CE-A3035D18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219200"/>
            <a:ext cx="4119562" cy="189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5EF91B3-94FB-4513-9732-5DBA564E76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/>
              <a:t> of 24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C542AC0-DF7A-4067-9F23-38987D7B2D3A}"/>
              </a:ext>
            </a:extLst>
          </p:cNvPr>
          <p:cNvSpPr/>
          <p:nvPr/>
        </p:nvSpPr>
        <p:spPr bwMode="auto">
          <a:xfrm>
            <a:off x="139181" y="5791200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5118C2-4FAA-4A06-84B0-B38FF908A3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7500" y="152400"/>
            <a:ext cx="8637588" cy="838200"/>
          </a:xfrm>
        </p:spPr>
        <p:txBody>
          <a:bodyPr/>
          <a:lstStyle/>
          <a:p>
            <a:pPr eaLnBrk="1" hangingPunct="1"/>
            <a:r>
              <a:rPr lang="en-US" altLang="en-US" sz="3200" b="0"/>
              <a:t>CERT Training Teaches Participants to: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F09543A-2FC5-4208-8696-80C9BFCA5C9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Take steps to prepare themselves, families and communities for a disaster</a:t>
            </a:r>
          </a:p>
          <a:p>
            <a:pPr eaLnBrk="1" hangingPunct="1"/>
            <a:r>
              <a:rPr lang="en-US" altLang="en-US" sz="2800" dirty="0"/>
              <a:t>Identify and reduce potential fire or other hazards in their communities and homes</a:t>
            </a:r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17DED882-05B9-419D-B21E-6C60B14F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6386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3A50E4F3-F477-4E83-ADCC-7D72164D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429000"/>
            <a:ext cx="4081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8368E9D-5DA5-4571-9662-8422A80DC2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6E34-B529-442C-AE1B-CC84459A8CCC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/>
              <a:t> of 24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B8AB8C-FB0B-4B14-9FF1-7415E8BBE8ED}"/>
              </a:ext>
            </a:extLst>
          </p:cNvPr>
          <p:cNvSpPr/>
          <p:nvPr/>
        </p:nvSpPr>
        <p:spPr bwMode="auto">
          <a:xfrm>
            <a:off x="139181" y="5813526"/>
            <a:ext cx="318019" cy="25092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errorism and CERT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Unit Objectives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Unit Topics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What is Terrorism?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Terrorism in the Past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errorist Goals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Terrorist Targets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Terrorist Weapons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Chemical Weapons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Biological Weapons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Radiological Weapons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Nuclear Weapons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Conventional Explosives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Assessing the Risk&amp;quot;&quot;/&gt;&lt;property id=&quot;20307&quot; value=&quot;270&quot;/&gt;&lt;/object&gt;&lt;object type=&quot;3&quot; unique_id=&quot;10018&quot;&gt;&lt;property id=&quot;20148&quot; value=&quot;5&quot;/&gt;&lt;property id=&quot;20300&quot; value=&quot;Slide 15 - &amp;quot;Eight Signs of Terrorism&amp;quot;&quot;/&gt;&lt;property id=&quot;20307&quot; value=&quot;271&quot;/&gt;&lt;/object&gt;&lt;object type=&quot;3&quot; unique_id=&quot;10019&quot;&gt;&lt;property id=&quot;20148&quot; value=&quot;5&quot;/&gt;&lt;property id=&quot;20300&quot; value=&quot;Slide 16 - &amp;quot;CBRNE: Indicators an Attack Has Occurred or is Underway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CBRNE: Indicators an Attack Has Occurred or is Underway&amp;quot;&quot;/&gt;&lt;property id=&quot;20307&quot; value=&quot;287&quot;/&gt;&lt;/object&gt;&lt;object type=&quot;3&quot; unique_id=&quot;10021&quot;&gt;&lt;property id=&quot;20148&quot; value=&quot;5&quot;/&gt;&lt;property id=&quot;20300&quot; value=&quot;Slide 18 - &amp;quot;CBRNE: Indicators an Attack Has Occurred or is Underway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Preparing at Home, Work, and in Your Neighborhood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Prepare for Terrorist Activity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Shelter-in-Place Procedures&amp;quot;&quot;/&gt;&lt;property id=&quot;20307&quot; value=&quot;276&quot;/&gt;&lt;/object&gt;&lt;object type=&quot;3&quot; unique_id=&quot;10027&quot;&gt;&lt;property id=&quot;20148&quot; value=&quot;5&quot;/&gt;&lt;property id=&quot;20300&quot; value=&quot;Slide 22 - &amp;quot;Protection from Radioactive Fallout&amp;quot;&quot;/&gt;&lt;property id=&quot;20307&quot; value=&quot;278&quot;/&gt;&lt;/object&gt;&lt;object type=&quot;3&quot; unique_id=&quot;10028&quot;&gt;&lt;property id=&quot;20148&quot; value=&quot;5&quot;/&gt;&lt;property id=&quot;20300&quot; value=&quot;Slide 23 - &amp;quot;Basic Decontamination Procedures&amp;quot;&quot;/&gt;&lt;property id=&quot;20307&quot; value=&quot;279&quot;/&gt;&lt;/object&gt;&lt;object type=&quot;3&quot; unique_id=&quot;10031&quot;&gt;&lt;property id=&quot;20148&quot; value=&quot;5&quot;/&gt;&lt;property id=&quot;20300&quot; value=&quot;Slide 26 - &amp;quot;Unit Summary&amp;quot;&quot;/&gt;&lt;property id=&quot;20307&quot; value=&quot;282&quot;/&gt;&lt;/object&gt;&lt;object type=&quot;3&quot; unique_id=&quot;10032&quot;&gt;&lt;property id=&quot;20148&quot; value=&quot;5&quot;/&gt;&lt;property id=&quot;20300&quot; value=&quot;Slide 27 - &amp;quot;Terrorist Weapons&amp;quot;&quot;/&gt;&lt;property id=&quot;20307&quot; value=&quot;289&quot;/&gt;&lt;/object&gt;&lt;object type=&quot;3&quot; unique_id=&quot;10033&quot;&gt;&lt;property id=&quot;20148&quot; value=&quot;5&quot;/&gt;&lt;property id=&quot;20300&quot; value=&quot;Slide 28 - &amp;quot;CERT Protocol for Terrorist Incidents&amp;quot;&quot;/&gt;&lt;property id=&quot;20307&quot; value=&quot;285&quot;/&gt;&lt;/object&gt;&lt;object type=&quot;3&quot; unique_id=&quot;10034&quot;&gt;&lt;property id=&quot;20148&quot; value=&quot;5&quot;/&gt;&lt;property id=&quot;20300&quot; value=&quot;Slide 29 - &amp;quot;Homework Assignment&amp;quot;&quot;/&gt;&lt;property id=&quot;20307&quot; value=&quot;284&quot;/&gt;&lt;/object&gt;&lt;object type=&quot;3&quot; unique_id=&quot;10526&quot;&gt;&lt;property id=&quot;20148&quot; value=&quot;5&quot;/&gt;&lt;property id=&quot;20300&quot; value=&quot;Slide 24 - &amp;quot;Treating Others&amp;quot;&quot;/&gt;&lt;property id=&quot;20307&quot; value=&quot;290&quot;/&gt;&lt;/object&gt;&lt;object type=&quot;3&quot; unique_id=&quot;10527&quot;&gt;&lt;property id=&quot;20148&quot; value=&quot;5&quot;/&gt;&lt;property id=&quot;20300&quot; value=&quot;Slide 25 - &amp;quot;What Professional Responders Will Do&amp;quot;&quot;/&gt;&lt;property id=&quot;20307&quot; value=&quot;291&quot;/&gt;&lt;/object&gt;&lt;/object&gt;&lt;/object&gt;&lt;/database&gt;"/>
</p:tagLst>
</file>

<file path=ppt/theme/theme1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Cert_ppt_template_August</Template>
  <TotalTime>2760</TotalTime>
  <Words>1171</Words>
  <Application>Microsoft Office PowerPoint</Application>
  <PresentationFormat>On-screen Show (4:3)</PresentationFormat>
  <Paragraphs>210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Cooper Black</vt:lpstr>
      <vt:lpstr>Helvetica</vt:lpstr>
      <vt:lpstr>Wingdings</vt:lpstr>
      <vt:lpstr>Cert_ppt_template</vt:lpstr>
      <vt:lpstr>PowerPoint Presentation</vt:lpstr>
      <vt:lpstr>PowerPoint Presentation</vt:lpstr>
      <vt:lpstr>PowerPoint Presentation</vt:lpstr>
      <vt:lpstr>PowerPoint Presentation</vt:lpstr>
      <vt:lpstr>Dallas CERT Objectives</vt:lpstr>
      <vt:lpstr>Dallas CERT Objectives</vt:lpstr>
      <vt:lpstr>Dallas CERT Objectives</vt:lpstr>
      <vt:lpstr>CERT Training Teaches Participants to: </vt:lpstr>
      <vt:lpstr>CERT Training Teaches Participants to: </vt:lpstr>
      <vt:lpstr>How Long is Training? </vt:lpstr>
      <vt:lpstr>How Long is Training? </vt:lpstr>
      <vt:lpstr>More Information on Training</vt:lpstr>
      <vt:lpstr>More Information on Training</vt:lpstr>
      <vt:lpstr>CERT Continuing Education Training</vt:lpstr>
      <vt:lpstr>Team Composition</vt:lpstr>
      <vt:lpstr>Team Composition</vt:lpstr>
      <vt:lpstr>Team Composition: Houses of Worship</vt:lpstr>
      <vt:lpstr>What Can CERT Do To Help?</vt:lpstr>
      <vt:lpstr>What Can CERT Do To Help?</vt:lpstr>
      <vt:lpstr>CERT to the Rescue!</vt:lpstr>
      <vt:lpstr>CERT to the Rescue!</vt:lpstr>
      <vt:lpstr>CERT Activations</vt:lpstr>
      <vt:lpstr>Other CERT Activities</vt:lpstr>
      <vt:lpstr>Enrolling In CERT</vt:lpstr>
      <vt:lpstr>Questions?</vt:lpstr>
    </vt:vector>
  </TitlesOfParts>
  <Company>PerformTech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Herzog</dc:creator>
  <cp:lastModifiedBy>Herzog, Christopher</cp:lastModifiedBy>
  <cp:revision>170</cp:revision>
  <dcterms:created xsi:type="dcterms:W3CDTF">2008-02-11T16:39:20Z</dcterms:created>
  <dcterms:modified xsi:type="dcterms:W3CDTF">2023-07-11T20:11:45Z</dcterms:modified>
</cp:coreProperties>
</file>