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6858000" cx="12192000"/>
  <p:notesSz cx="6858000" cy="9144000"/>
  <p:embeddedFontLst>
    <p:embeddedFont>
      <p:font typeface="Libre Franklin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LibreFranklin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LibreFranklin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LibreFranklin-boldItalic.fntdata"/><Relationship Id="rId30" Type="http://schemas.openxmlformats.org/officeDocument/2006/relationships/font" Target="fonts/LibreFranklin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2014: ACA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2017: public charge and attack on ACA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2020: COVID-19</a:t>
            </a:r>
            <a:endParaRPr/>
          </a:p>
        </p:txBody>
      </p:sp>
      <p:sp>
        <p:nvSpPr>
          <p:cNvPr id="181" name="Google Shape;181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Bad data: relies on databases often with outdated information &amp; among families who return paperwork, the vast majority are still eligible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Families only have 10 days to respond and are disenrolled if they don’t supply proper documentation in that time frame – and they’re not automatically renewed in CHIP if data in the system indicates they might be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Churning on and off has health consequences for kids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0" name="Google Shape;190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CTN, CDF-TX, SOIT, CHCC differences</a:t>
            </a:r>
            <a:br>
              <a:rPr lang="en-US"/>
            </a:br>
            <a:br>
              <a:rPr lang="en-US"/>
            </a:br>
            <a:r>
              <a:rPr lang="en-US" sz="2000"/>
              <a:t>Remove HHSC barriers to remote enrollment, improve TWC referrals to TDI and HHSC</a:t>
            </a:r>
            <a:endParaRPr/>
          </a:p>
          <a:p>
            <a:pPr indent="0" lvl="1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/>
              <a:t>Fund local assistance statewide</a:t>
            </a:r>
            <a:endParaRPr/>
          </a:p>
          <a:p>
            <a:pPr indent="0" lvl="1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/>
              <a:t>Robust outreach and education to reassure parents of more than 1 in 4 Texas kids who have a non-citizen parent that they can access Medicaid and CHIP: lost over 237K kids since 12/2017 </a:t>
            </a:r>
            <a:endParaRPr/>
          </a:p>
        </p:txBody>
      </p:sp>
      <p:sp>
        <p:nvSpPr>
          <p:cNvPr id="198" name="Google Shape;198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Arial"/>
              <a:buChar char="•"/>
            </a:pPr>
            <a:r>
              <a:rPr b="0" i="0" lang="en-US" sz="2000" u="none" strike="noStrike">
                <a:solidFill>
                  <a:srgbClr val="1F497D"/>
                </a:solidFill>
              </a:rPr>
              <a:t>Lower unsubsidized premiums using “reinsurance” to cover more middle and upper income Texans (via 1332 waiver)</a:t>
            </a:r>
            <a:endParaRPr/>
          </a:p>
          <a:p>
            <a:pPr indent="-1270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Arial"/>
              <a:buChar char="•"/>
            </a:pPr>
            <a:r>
              <a:rPr b="0" i="0" lang="en-US" sz="2000" u="none" strike="noStrike">
                <a:solidFill>
                  <a:srgbClr val="1F497D"/>
                </a:solidFill>
              </a:rPr>
              <a:t>Put </a:t>
            </a:r>
            <a:r>
              <a:rPr lang="en-US" sz="2000">
                <a:solidFill>
                  <a:srgbClr val="1F497D"/>
                </a:solidFill>
              </a:rPr>
              <a:t>in strong pre-existing conditions protections in state law, in case courts overturn the ACA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F497D"/>
                </a:solidFill>
              </a:rPr>
              <a:t>Close loopholes used by some non-traditional health plans to avoid giving consumers clear, up-front information on what the plan covers and doesn’t cover.  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F497D"/>
                </a:solidFill>
              </a:rPr>
              <a:t>Defend against efforts to expand plans that lack protections for pre-existing conditions, offer only limited-benefits, and can expose consumers to catastrophic costs in </a:t>
            </a:r>
            <a:r>
              <a:rPr b="0" i="0" lang="en-US" sz="2000" u="none" strike="noStrike">
                <a:solidFill>
                  <a:srgbClr val="1F497D"/>
                </a:solidFill>
              </a:rPr>
              <a:t>the event of illness or injury.</a:t>
            </a:r>
            <a:endParaRPr/>
          </a:p>
          <a:p>
            <a:pPr indent="0" lvl="1" marL="45720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205" name="Google Shape;205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Talk briefly about history of SOIT, and how we came to realize that we needed to build people power.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Activity to answer in the chat: In your own words, what is people power?</a:t>
            </a:r>
            <a:endParaRPr/>
          </a:p>
        </p:txBody>
      </p:sp>
      <p:sp>
        <p:nvSpPr>
          <p:cNvPr id="212" name="Google Shape;212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Summarize chat discussion on people power.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People power is the difference between walking in to a legislative visit with your talking points, and walking in with a petition with hundreds of signatures.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People power is demonstrating that you’re engaging your community on this issue, that you are constituents, and that you’re watching to see if your representative will make the right decision.</a:t>
            </a:r>
            <a:endParaRPr/>
          </a:p>
        </p:txBody>
      </p:sp>
      <p:sp>
        <p:nvSpPr>
          <p:cNvPr id="218" name="Google Shape;218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Creative example during COVID-19</a:t>
            </a:r>
            <a:endParaRPr/>
          </a:p>
        </p:txBody>
      </p:sp>
      <p:sp>
        <p:nvSpPr>
          <p:cNvPr id="250" name="Google Shape;250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Other tactics: petitions, letters-to-the-editor, legislative visits</a:t>
            </a:r>
            <a:endParaRPr/>
          </a:p>
        </p:txBody>
      </p:sp>
      <p:sp>
        <p:nvSpPr>
          <p:cNvPr id="260" name="Google Shape;260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659,000 Texans lost their job-based health insurance from February to May (COVID-19 related job losses).</a:t>
            </a:r>
            <a:endParaRPr/>
          </a:p>
        </p:txBody>
      </p:sp>
      <p:sp>
        <p:nvSpPr>
          <p:cNvPr id="120" name="Google Shape;120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is a different session than past sessions: bipartisan support, COVID-19 (job loss), revenue shortfall (though not as bad as we thought), support from Metro 8, AARP, TMA, THA</a:t>
            </a:r>
            <a:endParaRPr/>
          </a:p>
        </p:txBody>
      </p:sp>
      <p:sp>
        <p:nvSpPr>
          <p:cNvPr id="139" name="Google Shape;139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solidFill>
          <a:schemeClr val="l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ctrTitle"/>
          </p:nvPr>
        </p:nvSpPr>
        <p:spPr>
          <a:xfrm>
            <a:off x="1915128" y="1788454"/>
            <a:ext cx="8361229" cy="20982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ibre Franklin"/>
              <a:buNone/>
              <a:defRPr sz="7200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2679906" y="3956279"/>
            <a:ext cx="6831673" cy="108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/>
            </a:lvl1pPr>
            <a:lvl2pPr lvl="1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6pPr>
            <a:lvl7pPr lvl="6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7pPr>
            <a:lvl8pPr lvl="7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8pPr>
            <a:lvl9pPr lvl="8" algn="ctr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752858" y="6453386"/>
            <a:ext cx="1607944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2584054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752858" y="744469"/>
            <a:ext cx="10674116" cy="5349671"/>
            <a:chOff x="752858" y="744469"/>
            <a:chExt cx="10674116" cy="5349671"/>
          </a:xfrm>
        </p:grpSpPr>
        <p:sp>
          <p:nvSpPr>
            <p:cNvPr id="23" name="Google Shape;23;p2"/>
            <p:cNvSpPr/>
            <p:nvPr/>
          </p:nvSpPr>
          <p:spPr>
            <a:xfrm>
              <a:off x="8151962" y="1685652"/>
              <a:ext cx="3275013" cy="4408488"/>
            </a:xfrm>
            <a:custGeom>
              <a:rect b="b" l="l" r="r" t="t"/>
              <a:pathLst>
                <a:path extrusionOk="0" h="10000" w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24" name="Google Shape;24;p2"/>
            <p:cNvSpPr/>
            <p:nvPr/>
          </p:nvSpPr>
          <p:spPr>
            <a:xfrm rot="10800000">
              <a:off x="752858" y="744469"/>
              <a:ext cx="3275668" cy="4408488"/>
            </a:xfrm>
            <a:custGeom>
              <a:rect b="b" l="l" r="r" t="t"/>
              <a:pathLst>
                <a:path extrusionOk="0" h="10000" w="10002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1" type="body"/>
          </p:nvPr>
        </p:nvSpPr>
        <p:spPr>
          <a:xfrm rot="5400000">
            <a:off x="4386262" y="-719138"/>
            <a:ext cx="3571875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indent="-3429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/>
          <p:nvPr>
            <p:ph type="title"/>
          </p:nvPr>
        </p:nvSpPr>
        <p:spPr>
          <a:xfrm rot="5400000">
            <a:off x="7757822" y="2462895"/>
            <a:ext cx="5243244" cy="1565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" type="body"/>
          </p:nvPr>
        </p:nvSpPr>
        <p:spPr>
          <a:xfrm rot="5400000">
            <a:off x="2839798" y="-844042"/>
            <a:ext cx="5243244" cy="8179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indent="-3429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90" name="Google Shape;90;p12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2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2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3"/>
          <p:cNvSpPr txBox="1"/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  <a:defRPr sz="4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6256020" y="685801"/>
            <a:ext cx="5212080" cy="5175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/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5pPr>
            <a:lvl6pPr indent="-3302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6pPr>
            <a:lvl7pPr indent="-3302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7pPr>
            <a:lvl8pPr indent="-3302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8pPr>
            <a:lvl9pPr indent="-3302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Char char="■"/>
              <a:defRPr sz="1600"/>
            </a:lvl9pPr>
          </a:lstStyle>
          <a:p/>
        </p:txBody>
      </p:sp>
      <p:sp>
        <p:nvSpPr>
          <p:cNvPr id="29" name="Google Shape;29;p3"/>
          <p:cNvSpPr txBox="1"/>
          <p:nvPr>
            <p:ph idx="2" type="body"/>
          </p:nvPr>
        </p:nvSpPr>
        <p:spPr>
          <a:xfrm>
            <a:off x="723900" y="2856344"/>
            <a:ext cx="3855720" cy="3011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0" name="Google Shape;30;p3"/>
          <p:cNvSpPr txBox="1"/>
          <p:nvPr>
            <p:ph idx="10" type="dt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1" type="ftr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12" type="sldNum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3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1371600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b="0" sz="3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1371600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3" type="body"/>
          </p:nvPr>
        </p:nvSpPr>
        <p:spPr>
          <a:xfrm>
            <a:off x="6525014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b="0" sz="3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5"/>
          <p:cNvSpPr txBox="1"/>
          <p:nvPr>
            <p:ph idx="4" type="body"/>
          </p:nvPr>
        </p:nvSpPr>
        <p:spPr>
          <a:xfrm>
            <a:off x="6525014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indent="-3429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" type="body"/>
          </p:nvPr>
        </p:nvSpPr>
        <p:spPr>
          <a:xfrm>
            <a:off x="1371600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2" type="body"/>
          </p:nvPr>
        </p:nvSpPr>
        <p:spPr>
          <a:xfrm>
            <a:off x="6525403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dk2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/>
          <p:nvPr>
            <p:ph type="title"/>
          </p:nvPr>
        </p:nvSpPr>
        <p:spPr>
          <a:xfrm>
            <a:off x="765025" y="1301360"/>
            <a:ext cx="9612971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Libre Franklin"/>
              <a:buNone/>
              <a:defRPr sz="7200" cap="none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" type="body"/>
          </p:nvPr>
        </p:nvSpPr>
        <p:spPr>
          <a:xfrm>
            <a:off x="765025" y="4216328"/>
            <a:ext cx="9612971" cy="1143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10" type="dt"/>
          </p:nvPr>
        </p:nvSpPr>
        <p:spPr>
          <a:xfrm>
            <a:off x="738908" y="6453386"/>
            <a:ext cx="162240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1" type="ftr"/>
          </p:nvPr>
        </p:nvSpPr>
        <p:spPr>
          <a:xfrm>
            <a:off x="2584312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2" type="sldNum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9" title="Crop Mark"/>
          <p:cNvSpPr/>
          <p:nvPr/>
        </p:nvSpPr>
        <p:spPr>
          <a:xfrm>
            <a:off x="8151962" y="1685652"/>
            <a:ext cx="3275013" cy="4408488"/>
          </a:xfrm>
          <a:custGeom>
            <a:rect b="b" l="l" r="r" t="t"/>
            <a:pathLst>
              <a:path extrusionOk="0" h="5554" w="4125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0"/>
          <p:cNvSpPr txBox="1"/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0"/>
          <p:cNvSpPr/>
          <p:nvPr>
            <p:ph idx="2" type="pic"/>
          </p:nvPr>
        </p:nvSpPr>
        <p:spPr>
          <a:xfrm>
            <a:off x="5532120" y="0"/>
            <a:ext cx="6659880" cy="6857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b="0" i="1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b="0" i="1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b="0" i="1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b="0" i="1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" type="body"/>
          </p:nvPr>
        </p:nvSpPr>
        <p:spPr>
          <a:xfrm>
            <a:off x="723900" y="2855968"/>
            <a:ext cx="3855720" cy="3011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7" name="Google Shape;77;p10"/>
          <p:cNvSpPr txBox="1"/>
          <p:nvPr>
            <p:ph idx="10" type="dt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11" type="ftr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0"/>
          <p:cNvSpPr txBox="1"/>
          <p:nvPr>
            <p:ph idx="12" type="sldNum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Google Shape;80;p10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 b="0" i="0" sz="4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5600" lvl="1" marL="914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b="0" i="1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42900" lvl="2" marL="1371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b="0" i="1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30200" lvl="5" marL="27432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b="0" i="1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b="0" i="1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Relationship Id="rId4" Type="http://schemas.openxmlformats.org/officeDocument/2006/relationships/image" Target="../media/image17.jpg"/><Relationship Id="rId5" Type="http://schemas.openxmlformats.org/officeDocument/2006/relationships/image" Target="../media/image25.jpg"/><Relationship Id="rId6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g"/><Relationship Id="rId4" Type="http://schemas.openxmlformats.org/officeDocument/2006/relationships/image" Target="../media/image24.jpg"/><Relationship Id="rId5" Type="http://schemas.openxmlformats.org/officeDocument/2006/relationships/image" Target="../media/image26.jpg"/><Relationship Id="rId6" Type="http://schemas.openxmlformats.org/officeDocument/2006/relationships/image" Target="../media/image2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sickofittx.com/medex-letter-lege2021/" TargetMode="External"/><Relationship Id="rId4" Type="http://schemas.openxmlformats.org/officeDocument/2006/relationships/hyperlink" Target="https://ctt.ac/T5ILV" TargetMode="External"/><Relationship Id="rId5" Type="http://schemas.openxmlformats.org/officeDocument/2006/relationships/hyperlink" Target="http://sickofittx.org/tell-your-story" TargetMode="External"/><Relationship Id="rId6" Type="http://schemas.openxmlformats.org/officeDocument/2006/relationships/hyperlink" Target="https://forms.gle/uTRUgxswyo9FXTWJ9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Relationship Id="rId4" Type="http://schemas.openxmlformats.org/officeDocument/2006/relationships/hyperlink" Target="http://covertexasnow.org/subscribe" TargetMode="External"/><Relationship Id="rId5" Type="http://schemas.openxmlformats.org/officeDocument/2006/relationships/image" Target="../media/image18.png"/><Relationship Id="rId6" Type="http://schemas.openxmlformats.org/officeDocument/2006/relationships/hyperlink" Target="http://sickofittx.com/join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/>
          <p:nvPr>
            <p:ph type="ctrTitle"/>
          </p:nvPr>
        </p:nvSpPr>
        <p:spPr>
          <a:xfrm>
            <a:off x="1915128" y="1788454"/>
            <a:ext cx="8361229" cy="20982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</a:pPr>
            <a:r>
              <a:rPr lang="en-US" sz="4800" cap="none"/>
              <a:t>Expanding Coverage in Texas</a:t>
            </a:r>
            <a:br>
              <a:rPr lang="en-US" cap="none"/>
            </a:br>
            <a:r>
              <a:rPr lang="en-US" sz="4000" cap="none"/>
              <a:t>UMW Conference 2021</a:t>
            </a:r>
            <a:endParaRPr/>
          </a:p>
        </p:txBody>
      </p:sp>
      <p:sp>
        <p:nvSpPr>
          <p:cNvPr id="98" name="Google Shape;98;p13"/>
          <p:cNvSpPr txBox="1"/>
          <p:nvPr>
            <p:ph idx="1" type="subTitle"/>
          </p:nvPr>
        </p:nvSpPr>
        <p:spPr>
          <a:xfrm>
            <a:off x="2141003" y="4376789"/>
            <a:ext cx="2708266" cy="97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en-US" sz="1600"/>
              <a:t>Cindy Ji, she/her</a:t>
            </a:r>
            <a:endParaRPr/>
          </a:p>
          <a:p>
            <a:pPr indent="0" lvl="0" marL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en-US" sz="1600"/>
              <a:t>Health Policy Associate</a:t>
            </a:r>
            <a:endParaRPr/>
          </a:p>
          <a:p>
            <a:pPr indent="0" lvl="0" marL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en-US" sz="1600"/>
              <a:t>cji@childrensdefense.org</a:t>
            </a:r>
            <a:endParaRPr sz="1600"/>
          </a:p>
        </p:txBody>
      </p:sp>
      <p:sp>
        <p:nvSpPr>
          <p:cNvPr id="99" name="Google Shape;99;p13"/>
          <p:cNvSpPr txBox="1"/>
          <p:nvPr/>
        </p:nvSpPr>
        <p:spPr>
          <a:xfrm>
            <a:off x="7342214" y="4376790"/>
            <a:ext cx="3182034" cy="97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None/>
            </a:pPr>
            <a:r>
              <a:rPr b="0" i="0" lang="en-US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Laura Guerra-Cardus, she/her</a:t>
            </a:r>
            <a:endParaRPr/>
          </a:p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None/>
            </a:pPr>
            <a:r>
              <a:rPr b="0" i="0" lang="en-US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Deputy Director</a:t>
            </a:r>
            <a:endParaRPr/>
          </a:p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None/>
            </a:pPr>
            <a:r>
              <a:rPr b="0" i="0" lang="en-US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lguerracar@childrensdefense.org</a:t>
            </a:r>
            <a:endParaRPr b="0" i="0" sz="1600" u="none" cap="none" strike="noStrike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00" name="Google Shape;10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9269" y="4494354"/>
            <a:ext cx="2492945" cy="736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What is the state budget impact of expanding Medicaid?</a:t>
            </a:r>
            <a:endParaRPr/>
          </a:p>
        </p:txBody>
      </p:sp>
      <p:sp>
        <p:nvSpPr>
          <p:cNvPr id="166" name="Google Shape;166;p22"/>
          <p:cNvSpPr txBox="1"/>
          <p:nvPr>
            <p:ph idx="1" type="body"/>
          </p:nvPr>
        </p:nvSpPr>
        <p:spPr>
          <a:xfrm>
            <a:off x="1371600" y="2286000"/>
            <a:ext cx="96012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4048" lvl="0" marL="384048" rtl="0" algn="l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50"/>
              <a:buChar char="■"/>
            </a:pPr>
            <a:r>
              <a:rPr lang="en-US" sz="1850"/>
              <a:t>Cost for an estimated 1 million newly enrolled Texans:  $6.3 billion. </a:t>
            </a:r>
            <a:endParaRPr/>
          </a:p>
          <a:p>
            <a:pPr indent="-384048" lvl="1" marL="914400" rtl="0" algn="l">
              <a:lnSpc>
                <a:spcPct val="7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80"/>
              <a:buChar char="–"/>
            </a:pPr>
            <a:r>
              <a:rPr lang="en-US" sz="1480"/>
              <a:t>Total non-federal cost: $650 million</a:t>
            </a:r>
            <a:endParaRPr/>
          </a:p>
          <a:p>
            <a:pPr indent="-384048" lvl="0" marL="384048" rtl="0" algn="l">
              <a:lnSpc>
                <a:spcPct val="7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50"/>
              <a:buChar char="■"/>
            </a:pPr>
            <a:r>
              <a:rPr lang="en-US" sz="1850"/>
              <a:t>New Rev + State Savings= $704M (more than offset costs)</a:t>
            </a:r>
            <a:endParaRPr/>
          </a:p>
          <a:p>
            <a:pPr indent="-384048" lvl="0" marL="384048" rtl="0" algn="l">
              <a:lnSpc>
                <a:spcPct val="7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50"/>
              <a:buChar char="■"/>
            </a:pPr>
            <a:r>
              <a:rPr lang="en-US" sz="1850"/>
              <a:t>Annual Cost Savings for Existing Medicaid Groups: $106 million/yr</a:t>
            </a:r>
            <a:endParaRPr sz="1850"/>
          </a:p>
          <a:p>
            <a:pPr indent="-384048" lvl="0" marL="384048" rtl="0" algn="l">
              <a:lnSpc>
                <a:spcPct val="7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50"/>
              <a:buChar char="■"/>
            </a:pPr>
            <a:r>
              <a:rPr lang="en-US" sz="1850"/>
              <a:t>Annual Cost Savings for Health Programs Funded With General Revenue: $488 million/yr</a:t>
            </a:r>
            <a:endParaRPr sz="1850"/>
          </a:p>
          <a:p>
            <a:pPr indent="-384048" lvl="1" marL="914400" rtl="0" algn="l">
              <a:lnSpc>
                <a:spcPct val="7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80"/>
              <a:buChar char="–"/>
            </a:pPr>
            <a:r>
              <a:rPr lang="en-US" sz="1480"/>
              <a:t>Inpatient care of incarcerated prisoners: $251 million/yr</a:t>
            </a:r>
            <a:endParaRPr sz="1480"/>
          </a:p>
          <a:p>
            <a:pPr indent="-384048" lvl="1" marL="914400" rtl="0" algn="l">
              <a:lnSpc>
                <a:spcPct val="7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80"/>
              <a:buChar char="–"/>
            </a:pPr>
            <a:r>
              <a:rPr lang="en-US" sz="1480"/>
              <a:t>Community Mental Health Services: $200 million/yr</a:t>
            </a:r>
            <a:endParaRPr sz="1480"/>
          </a:p>
          <a:p>
            <a:pPr indent="-384048" lvl="1" marL="914400" rtl="0" algn="l">
              <a:lnSpc>
                <a:spcPct val="7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80"/>
              <a:buChar char="–"/>
            </a:pPr>
            <a:r>
              <a:rPr lang="en-US" sz="1480"/>
              <a:t>Substance Abuse Treatment Services: $12 million/yr </a:t>
            </a:r>
            <a:endParaRPr/>
          </a:p>
          <a:p>
            <a:pPr indent="-384048" lvl="1" marL="914400" rtl="0" algn="l">
              <a:lnSpc>
                <a:spcPct val="7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80"/>
              <a:buChar char="–"/>
            </a:pPr>
            <a:r>
              <a:rPr lang="en-US" sz="1480"/>
              <a:t>HIV Medication Assistance Program: $16.5 million/yr </a:t>
            </a:r>
            <a:endParaRPr/>
          </a:p>
          <a:p>
            <a:pPr indent="-384048" lvl="1" marL="914400" rtl="0" algn="l">
              <a:lnSpc>
                <a:spcPct val="7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80"/>
              <a:buChar char="–"/>
            </a:pPr>
            <a:r>
              <a:rPr lang="en-US" sz="1480"/>
              <a:t>Kidney Health Care Program: $8.4 million/yr</a:t>
            </a:r>
            <a:endParaRPr sz="1480"/>
          </a:p>
          <a:p>
            <a:pPr indent="-384048" lvl="0" marL="384048" rtl="0" algn="l">
              <a:lnSpc>
                <a:spcPct val="7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50"/>
              <a:buChar char="■"/>
            </a:pPr>
            <a:r>
              <a:rPr lang="en-US" sz="1850"/>
              <a:t>Additional Revenue: $110 million/yr</a:t>
            </a:r>
            <a:endParaRPr sz="1850"/>
          </a:p>
          <a:p>
            <a:pPr indent="-384048" lvl="0" marL="384048" rtl="0" algn="l">
              <a:lnSpc>
                <a:spcPct val="74000"/>
              </a:lnSpc>
              <a:spcBef>
                <a:spcPts val="1200"/>
              </a:spcBef>
              <a:spcAft>
                <a:spcPts val="0"/>
              </a:spcAft>
              <a:buClr>
                <a:srgbClr val="638664"/>
              </a:buClr>
              <a:buSzPts val="1850"/>
              <a:buChar char="■"/>
            </a:pPr>
            <a:r>
              <a:rPr b="1" lang="en-US" sz="1850">
                <a:solidFill>
                  <a:srgbClr val="638664"/>
                </a:solidFill>
              </a:rPr>
              <a:t>Total Positive Impact: $704 million/yr</a:t>
            </a:r>
            <a:endParaRPr b="1" sz="1850">
              <a:solidFill>
                <a:srgbClr val="638664"/>
              </a:solidFill>
            </a:endParaRPr>
          </a:p>
          <a:p>
            <a:pPr indent="-266573" lvl="0" marL="384048" rtl="0" algn="l">
              <a:lnSpc>
                <a:spcPct val="7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50"/>
              <a:buNone/>
            </a:pPr>
            <a:r>
              <a:t/>
            </a:r>
            <a:endParaRPr sz="1850"/>
          </a:p>
        </p:txBody>
      </p:sp>
      <p:sp>
        <p:nvSpPr>
          <p:cNvPr id="167" name="Google Shape;167;p22"/>
          <p:cNvSpPr/>
          <p:nvPr/>
        </p:nvSpPr>
        <p:spPr>
          <a:xfrm>
            <a:off x="1371600" y="6172200"/>
            <a:ext cx="65242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Pitts, Pitts, and Fritz report for Episcopal Health Foundation, 2020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/>
          <p:nvPr>
            <p:ph type="title"/>
          </p:nvPr>
        </p:nvSpPr>
        <p:spPr>
          <a:xfrm>
            <a:off x="1295400" y="520700"/>
            <a:ext cx="9601200" cy="10401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Libre Franklin"/>
              <a:buNone/>
            </a:pPr>
            <a:r>
              <a:rPr lang="en-US" sz="3240"/>
              <a:t>What happened to Texans who lost their health insurance last year?</a:t>
            </a:r>
            <a:endParaRPr/>
          </a:p>
        </p:txBody>
      </p:sp>
      <p:sp>
        <p:nvSpPr>
          <p:cNvPr id="174" name="Google Shape;174;p23"/>
          <p:cNvSpPr txBox="1"/>
          <p:nvPr/>
        </p:nvSpPr>
        <p:spPr>
          <a:xfrm>
            <a:off x="1295400" y="1560826"/>
            <a:ext cx="8076166" cy="4411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</a:pPr>
            <a:r>
              <a:rPr b="1" lang="en-US" sz="20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Eligibility for public programs following job loss, January 2021</a:t>
            </a:r>
            <a:endParaRPr/>
          </a:p>
        </p:txBody>
      </p:sp>
      <p:pic>
        <p:nvPicPr>
          <p:cNvPr id="175" name="Google Shape;17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5744818"/>
            <a:ext cx="1190625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1413" y="2481065"/>
            <a:ext cx="5092700" cy="322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14729" y="2156726"/>
            <a:ext cx="6945700" cy="4369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/>
          <p:nvPr>
            <p:ph type="title"/>
          </p:nvPr>
        </p:nvSpPr>
        <p:spPr>
          <a:xfrm>
            <a:off x="1393115" y="477671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Texas also has the highest child uninsured rate.</a:t>
            </a:r>
            <a:endParaRPr/>
          </a:p>
        </p:txBody>
      </p:sp>
      <p:pic>
        <p:nvPicPr>
          <p:cNvPr descr="Chart, line chart&#10;&#10;Description automatically generated" id="184" name="Google Shape;18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0691" y="2364218"/>
            <a:ext cx="9870366" cy="401611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4"/>
          <p:cNvSpPr txBox="1"/>
          <p:nvPr/>
        </p:nvSpPr>
        <p:spPr>
          <a:xfrm>
            <a:off x="1393115" y="1798531"/>
            <a:ext cx="9601200" cy="565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</a:pPr>
            <a:r>
              <a:rPr b="0" lang="en-US"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Many TX children who are eligible for Medicaid are not enrolled.</a:t>
            </a:r>
            <a:endParaRPr/>
          </a:p>
        </p:txBody>
      </p:sp>
      <p:sp>
        <p:nvSpPr>
          <p:cNvPr id="186" name="Google Shape;186;p24"/>
          <p:cNvSpPr txBox="1"/>
          <p:nvPr/>
        </p:nvSpPr>
        <p:spPr>
          <a:xfrm>
            <a:off x="1393115" y="6362380"/>
            <a:ext cx="2770095" cy="418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None/>
            </a:pPr>
            <a:r>
              <a:rPr lang="en-US" sz="16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Every Texan, Oct. 2020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Children on Medicaid face barriers to maintaining enrollment.</a:t>
            </a:r>
            <a:endParaRPr/>
          </a:p>
        </p:txBody>
      </p:sp>
      <p:pic>
        <p:nvPicPr>
          <p:cNvPr descr="Chart, sunburst chart&#10;&#10;Description automatically generated" id="193" name="Google Shape;19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14376" y="1967953"/>
            <a:ext cx="6163247" cy="442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5"/>
          <p:cNvPicPr preferRelativeResize="0"/>
          <p:nvPr/>
        </p:nvPicPr>
        <p:blipFill/>
        <p:spPr>
          <a:xfrm>
            <a:off x="8349681" y="5585239"/>
            <a:ext cx="3451062" cy="92162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 txBox="1"/>
          <p:nvPr>
            <p:ph type="title"/>
          </p:nvPr>
        </p:nvSpPr>
        <p:spPr>
          <a:xfrm>
            <a:off x="1371600" y="685800"/>
            <a:ext cx="9601200" cy="820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Healthcare Policy Priorities</a:t>
            </a:r>
            <a:endParaRPr/>
          </a:p>
        </p:txBody>
      </p:sp>
      <p:sp>
        <p:nvSpPr>
          <p:cNvPr id="201" name="Google Shape;201;p26"/>
          <p:cNvSpPr txBox="1"/>
          <p:nvPr>
            <p:ph idx="1" type="body"/>
          </p:nvPr>
        </p:nvSpPr>
        <p:spPr>
          <a:xfrm>
            <a:off x="1371600" y="16383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AutoNum type="arabicPeriod"/>
            </a:pPr>
            <a:r>
              <a:rPr lang="en-US" sz="2400"/>
              <a:t>Medicaid expansion for ~2.2 million uninsured adults</a:t>
            </a:r>
            <a:endParaRPr/>
          </a:p>
          <a:p>
            <a:pPr indent="-457200" lvl="0" marL="457200" rtl="0" algn="l">
              <a:lnSpc>
                <a:spcPct val="94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AutoNum type="arabicPeriod"/>
            </a:pPr>
            <a:r>
              <a:rPr lang="en-US" sz="2400"/>
              <a:t>12 months continuous eligibility for children’s Medicaid</a:t>
            </a:r>
            <a:endParaRPr/>
          </a:p>
          <a:p>
            <a:pPr indent="-457200" lvl="0" marL="457200" rtl="0" algn="l">
              <a:lnSpc>
                <a:spcPct val="94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AutoNum type="arabicPeriod"/>
            </a:pPr>
            <a:r>
              <a:rPr lang="en-US" sz="2400"/>
              <a:t>Extend Maternity Medicaid to 12 months after birth</a:t>
            </a:r>
            <a:endParaRPr/>
          </a:p>
          <a:p>
            <a:pPr indent="-457200" lvl="0" marL="457200" rtl="0" algn="l">
              <a:lnSpc>
                <a:spcPct val="94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AutoNum type="arabicPeriod"/>
            </a:pPr>
            <a:r>
              <a:rPr lang="en-US" sz="2400"/>
              <a:t>Oppose budget cuts to health care</a:t>
            </a:r>
            <a:endParaRPr/>
          </a:p>
          <a:p>
            <a:pPr indent="-457200" lvl="0" marL="457200" rtl="0" algn="l">
              <a:lnSpc>
                <a:spcPct val="94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AutoNum type="arabicPeriod"/>
            </a:pPr>
            <a:r>
              <a:rPr lang="en-US" sz="2400"/>
              <a:t>Revitalize and reinvest in outreach and enrollment support</a:t>
            </a:r>
            <a:endParaRPr/>
          </a:p>
          <a:p>
            <a:pPr indent="-257048" lvl="0" marL="384048" rtl="0" algn="l">
              <a:lnSpc>
                <a:spcPct val="94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7"/>
          <p:cNvSpPr txBox="1"/>
          <p:nvPr>
            <p:ph type="title"/>
          </p:nvPr>
        </p:nvSpPr>
        <p:spPr>
          <a:xfrm>
            <a:off x="1371600" y="685800"/>
            <a:ext cx="9601200" cy="820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Healthcare Policy Priorities, cont.</a:t>
            </a:r>
            <a:endParaRPr/>
          </a:p>
        </p:txBody>
      </p:sp>
      <p:sp>
        <p:nvSpPr>
          <p:cNvPr id="208" name="Google Shape;208;p27"/>
          <p:cNvSpPr txBox="1"/>
          <p:nvPr>
            <p:ph idx="1" type="body"/>
          </p:nvPr>
        </p:nvSpPr>
        <p:spPr>
          <a:xfrm>
            <a:off x="1371600" y="1638300"/>
            <a:ext cx="9601200" cy="4927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lang="en-US" sz="2220">
                <a:solidFill>
                  <a:schemeClr val="dk1"/>
                </a:solidFill>
              </a:rPr>
              <a:t>Promote telehealth and telemedicine, including beyond pandemic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lang="en-US" sz="2220">
                <a:solidFill>
                  <a:schemeClr val="dk1"/>
                </a:solidFill>
              </a:rPr>
              <a:t>Close the ambulance loophole in Texas’ surprise medical billing protections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220"/>
              <a:buFont typeface="Arial"/>
              <a:buChar char="•"/>
            </a:pPr>
            <a:r>
              <a:rPr lang="en-US" sz="2220"/>
              <a:t>Strengthen coverage for people who buy health insurance on their own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220"/>
              <a:buFont typeface="Arial"/>
              <a:buChar char="•"/>
            </a:pPr>
            <a:r>
              <a:rPr lang="en-US" sz="2220"/>
              <a:t>Remove barriers to enrollment in state women’s health programs and ensure adequate funding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220"/>
              <a:buFont typeface="Arial"/>
              <a:buChar char="•"/>
            </a:pPr>
            <a:r>
              <a:rPr lang="en-US" sz="2220"/>
              <a:t>Clear, consistent statewide guidance on COVID-19 testing access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220"/>
              <a:buFont typeface="Arial"/>
              <a:buChar char="•"/>
            </a:pPr>
            <a:r>
              <a:rPr lang="en-US" sz="2220"/>
              <a:t>Oversight of workplace exposure and accountability for intervention in outbreaks in all 254 counties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220"/>
              <a:buFont typeface="Arial"/>
              <a:buChar char="•"/>
            </a:pPr>
            <a:r>
              <a:rPr lang="en-US" sz="2220"/>
              <a:t>Ensure adequate PPE for home health workers, personal attendants serving elderly and disabled</a:t>
            </a:r>
            <a:endParaRPr/>
          </a:p>
          <a:p>
            <a:pPr indent="-266573" lvl="0" marL="384048" rtl="0" algn="l">
              <a:lnSpc>
                <a:spcPct val="94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50"/>
              <a:buNone/>
            </a:pPr>
            <a:r>
              <a:t/>
            </a:r>
            <a:endParaRPr sz="185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8"/>
          <p:cNvSpPr txBox="1"/>
          <p:nvPr>
            <p:ph type="ctrTitle"/>
          </p:nvPr>
        </p:nvSpPr>
        <p:spPr>
          <a:xfrm>
            <a:off x="1915385" y="1918367"/>
            <a:ext cx="8361229" cy="30212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ibre Franklin"/>
              <a:buNone/>
            </a:pPr>
            <a:r>
              <a:rPr lang="en-US" cap="none"/>
              <a:t>What can we do to make these policies a reality?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Shape&#10;&#10;Description automatically generated" id="221" name="Google Shape;22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1333" y="643466"/>
            <a:ext cx="4749334" cy="5571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0"/>
          <p:cNvSpPr txBox="1"/>
          <p:nvPr>
            <p:ph type="title"/>
          </p:nvPr>
        </p:nvSpPr>
        <p:spPr>
          <a:xfrm>
            <a:off x="1371600" y="685800"/>
            <a:ext cx="9601200" cy="8654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Who are our targets?</a:t>
            </a:r>
            <a:endParaRPr/>
          </a:p>
        </p:txBody>
      </p:sp>
      <p:pic>
        <p:nvPicPr>
          <p:cNvPr descr="About Gov. Abbott | Office of the Texas Governor | Greg Abbott" id="228" name="Google Shape;22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1682750"/>
            <a:ext cx="2324100" cy="3492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t. Gov. Dan Patrick calls Austin 'one of the most dangerous cities in  America' | KEYE" id="229" name="Google Shape;229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14108" y="1682750"/>
            <a:ext cx="2324100" cy="3492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is Kolkhorst, Rising Star in the Texas GOP, Won't Back Down - Reporting  Texas ☆ Reporting Texas" id="230" name="Google Shape;230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56616" y="1682750"/>
            <a:ext cx="2324100" cy="3492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ser with solid fill" id="231" name="Google Shape;231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80716" y="2000703"/>
            <a:ext cx="2856593" cy="2856593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0"/>
          <p:cNvSpPr/>
          <p:nvPr/>
        </p:nvSpPr>
        <p:spPr>
          <a:xfrm>
            <a:off x="1631736" y="5372100"/>
            <a:ext cx="18038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Gov. Greg Abbott</a:t>
            </a:r>
            <a:endParaRPr/>
          </a:p>
        </p:txBody>
      </p:sp>
      <p:sp>
        <p:nvSpPr>
          <p:cNvPr id="233" name="Google Shape;233;p30"/>
          <p:cNvSpPr/>
          <p:nvPr/>
        </p:nvSpPr>
        <p:spPr>
          <a:xfrm>
            <a:off x="4133565" y="5372100"/>
            <a:ext cx="20851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Lt. Gov. Dan Patrick</a:t>
            </a:r>
            <a:endParaRPr/>
          </a:p>
        </p:txBody>
      </p:sp>
      <p:sp>
        <p:nvSpPr>
          <p:cNvPr id="234" name="Google Shape;234;p30"/>
          <p:cNvSpPr/>
          <p:nvPr/>
        </p:nvSpPr>
        <p:spPr>
          <a:xfrm>
            <a:off x="6790788" y="5372100"/>
            <a:ext cx="20557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Sen. Lois Kolkhorst</a:t>
            </a:r>
            <a:endParaRPr/>
          </a:p>
        </p:txBody>
      </p:sp>
      <p:sp>
        <p:nvSpPr>
          <p:cNvPr id="235" name="Google Shape;235;p30"/>
          <p:cNvSpPr/>
          <p:nvPr/>
        </p:nvSpPr>
        <p:spPr>
          <a:xfrm>
            <a:off x="9385924" y="5372100"/>
            <a:ext cx="20583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Your State Senator!</a:t>
            </a:r>
            <a:endParaRPr/>
          </a:p>
        </p:txBody>
      </p:sp>
      <p:sp>
        <p:nvSpPr>
          <p:cNvPr id="236" name="Google Shape;236;p30"/>
          <p:cNvSpPr/>
          <p:nvPr/>
        </p:nvSpPr>
        <p:spPr>
          <a:xfrm>
            <a:off x="6656616" y="5741432"/>
            <a:ext cx="23241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Chair of Senate Health and Human Services Committee</a:t>
            </a:r>
            <a:endParaRPr/>
          </a:p>
        </p:txBody>
      </p:sp>
      <p:sp>
        <p:nvSpPr>
          <p:cNvPr id="237" name="Google Shape;237;p30"/>
          <p:cNvSpPr/>
          <p:nvPr/>
        </p:nvSpPr>
        <p:spPr>
          <a:xfrm>
            <a:off x="9246962" y="5741432"/>
            <a:ext cx="23241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Who represents you?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4C7C9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wrm.capitol.texas.gov</a:t>
            </a:r>
            <a:endParaRPr i="1" sz="1400">
              <a:solidFill>
                <a:srgbClr val="4C7C9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1"/>
          <p:cNvSpPr txBox="1"/>
          <p:nvPr>
            <p:ph type="title"/>
          </p:nvPr>
        </p:nvSpPr>
        <p:spPr>
          <a:xfrm>
            <a:off x="1295400" y="401358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What can you do to make your targets feel the power of your community?</a:t>
            </a:r>
            <a:endParaRPr/>
          </a:p>
        </p:txBody>
      </p:sp>
      <p:pic>
        <p:nvPicPr>
          <p:cNvPr descr="A group of people posing for a photo&#10;&#10;Description automatically generated with low confidence" id="244" name="Google Shape;24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4171" y="1887258"/>
            <a:ext cx="7535795" cy="4238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74755">
            <a:off x="1996273" y="3722905"/>
            <a:ext cx="4452084" cy="296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281890">
            <a:off x="249550" y="1687184"/>
            <a:ext cx="4534957" cy="3023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723900" y="685800"/>
            <a:ext cx="3855720" cy="5175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ibre Franklin"/>
              <a:buNone/>
            </a:pPr>
            <a:r>
              <a:rPr i="1" lang="en-US">
                <a:solidFill>
                  <a:schemeClr val="lt1"/>
                </a:solidFill>
              </a:rPr>
              <a:t>Take 10 minutes to reflect &amp; write:</a:t>
            </a:r>
            <a:endParaRPr/>
          </a:p>
        </p:txBody>
      </p:sp>
      <p:sp>
        <p:nvSpPr>
          <p:cNvPr id="107" name="Google Shape;107;p14"/>
          <p:cNvSpPr txBox="1"/>
          <p:nvPr>
            <p:ph idx="1" type="body"/>
          </p:nvPr>
        </p:nvSpPr>
        <p:spPr>
          <a:xfrm>
            <a:off x="6256020" y="685801"/>
            <a:ext cx="5212080" cy="5175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AutoNum type="arabicPeriod"/>
            </a:pPr>
            <a:r>
              <a:rPr lang="en-US" sz="2400"/>
              <a:t>What is your history with health insurance? Have you been uninsured in the past?</a:t>
            </a:r>
            <a:endParaRPr/>
          </a:p>
          <a:p>
            <a:pPr indent="-457200" lvl="0" marL="45720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AutoNum type="arabicPeriod"/>
            </a:pPr>
            <a:r>
              <a:rPr lang="en-US" sz="2400"/>
              <a:t>What do you do when you get sick or need medical care? What are your concerns about facing a serious injury or new diagnosis?</a:t>
            </a:r>
            <a:endParaRPr/>
          </a:p>
          <a:p>
            <a:pPr indent="-457200" lvl="0" marL="45720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AutoNum type="arabicPeriod"/>
            </a:pPr>
            <a:r>
              <a:rPr lang="en-US" sz="2400"/>
              <a:t>How might others in your community answer this question?</a:t>
            </a:r>
            <a:endParaRPr/>
          </a:p>
          <a:p>
            <a:pPr indent="-457200" lvl="0" marL="45720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AutoNum type="arabicPeriod"/>
            </a:pPr>
            <a:r>
              <a:rPr lang="en-US" sz="2400"/>
              <a:t>How would expanding coverage impact your community?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2"/>
          <p:cNvSpPr txBox="1"/>
          <p:nvPr>
            <p:ph type="title"/>
          </p:nvPr>
        </p:nvSpPr>
        <p:spPr>
          <a:xfrm>
            <a:off x="1295400" y="401358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What can you do to make your targets feel the power of your community?</a:t>
            </a:r>
            <a:endParaRPr/>
          </a:p>
        </p:txBody>
      </p:sp>
      <p:pic>
        <p:nvPicPr>
          <p:cNvPr descr="A picture containing text, outdoor, sign&#10;&#10;Description automatically generated" id="253" name="Google Shape;25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3965" y="1887258"/>
            <a:ext cx="3513364" cy="468448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picture containing text, outdoor&#10;&#10;Description automatically generated" id="254" name="Google Shape;254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0091" y="1809900"/>
            <a:ext cx="3228226" cy="2420959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picture containing text&#10;&#10;Description automatically generated" id="255" name="Google Shape;255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3080" y="4376057"/>
            <a:ext cx="3293529" cy="2195686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picture containing text, light, night&#10;&#10;Description automatically generated" id="256" name="Google Shape;256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400000">
            <a:off x="7824823" y="2790749"/>
            <a:ext cx="3836670" cy="2877502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3"/>
          <p:cNvSpPr txBox="1"/>
          <p:nvPr>
            <p:ph type="title"/>
          </p:nvPr>
        </p:nvSpPr>
        <p:spPr>
          <a:xfrm>
            <a:off x="1295400" y="401358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What can you do to make your targets feel the power of your community?</a:t>
            </a:r>
            <a:endParaRPr/>
          </a:p>
        </p:txBody>
      </p:sp>
      <p:sp>
        <p:nvSpPr>
          <p:cNvPr id="263" name="Google Shape;263;p33"/>
          <p:cNvSpPr txBox="1"/>
          <p:nvPr/>
        </p:nvSpPr>
        <p:spPr>
          <a:xfrm>
            <a:off x="1295400" y="1887258"/>
            <a:ext cx="9601200" cy="4569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D13A55"/>
              </a:buClr>
              <a:buSzPts val="2400"/>
              <a:buFont typeface="Libre Franklin"/>
              <a:buAutoNum type="arabicPeriod"/>
            </a:pPr>
            <a:r>
              <a:rPr lang="en-US" sz="2400">
                <a:solidFill>
                  <a:srgbClr val="D13A5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Write</a:t>
            </a:r>
            <a:r>
              <a:rPr lang="en-US"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to your state representatives:</a:t>
            </a:r>
            <a:br>
              <a:rPr lang="en-US"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en-US" sz="2400" u="sng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  <a:hlinkClick r:id="rId3"/>
              </a:rPr>
              <a:t>https://sickofittx.com/medex-letter-lege2021/</a:t>
            </a:r>
            <a:endParaRPr sz="2400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457200" lvl="0" marL="457200" marR="0" rtl="0" algn="l">
              <a:lnSpc>
                <a:spcPct val="94000"/>
              </a:lnSpc>
              <a:spcBef>
                <a:spcPts val="1800"/>
              </a:spcBef>
              <a:spcAft>
                <a:spcPts val="0"/>
              </a:spcAft>
              <a:buClr>
                <a:srgbClr val="D13A55"/>
              </a:buClr>
              <a:buSzPts val="2400"/>
              <a:buFont typeface="Libre Franklin"/>
              <a:buAutoNum type="arabicPeriod"/>
            </a:pPr>
            <a:r>
              <a:rPr lang="en-US" sz="2400">
                <a:solidFill>
                  <a:srgbClr val="D13A5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Call</a:t>
            </a:r>
            <a:r>
              <a:rPr lang="en-US"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your state senator </a:t>
            </a:r>
            <a:r>
              <a:rPr i="1" lang="en-US"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or</a:t>
            </a:r>
            <a:br>
              <a:rPr lang="en-US"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br>
              <a:rPr lang="en-US"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en-US" sz="2400">
                <a:solidFill>
                  <a:srgbClr val="D13A5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Tweet</a:t>
            </a:r>
            <a:r>
              <a:rPr lang="en-US"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at Gov. Abbott, Lt. Gov. Dan Patrick, and Sen. Kolkhorst:</a:t>
            </a:r>
            <a:br>
              <a:rPr lang="en-US"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en-US" sz="2400" u="sng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  <a:hlinkClick r:id="rId4"/>
              </a:rPr>
              <a:t>https://ctt.ac/T5ILV</a:t>
            </a:r>
            <a:endParaRPr sz="2400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457200" lvl="0" marL="457200" marR="0" rtl="0" algn="l">
              <a:lnSpc>
                <a:spcPct val="94000"/>
              </a:lnSpc>
              <a:spcBef>
                <a:spcPts val="1800"/>
              </a:spcBef>
              <a:spcAft>
                <a:spcPts val="0"/>
              </a:spcAft>
              <a:buClr>
                <a:srgbClr val="D13A55"/>
              </a:buClr>
              <a:buSzPts val="2400"/>
              <a:buFont typeface="Libre Franklin"/>
              <a:buAutoNum type="arabicPeriod"/>
            </a:pPr>
            <a:r>
              <a:rPr lang="en-US" sz="2400">
                <a:solidFill>
                  <a:srgbClr val="D13A5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Share</a:t>
            </a:r>
            <a:r>
              <a:rPr lang="en-US"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your health coverage story: </a:t>
            </a:r>
            <a:r>
              <a:rPr lang="en-US" sz="2400" u="sng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  <a:hlinkClick r:id="rId5"/>
              </a:rPr>
              <a:t>sickofittx.org/tell-your-story</a:t>
            </a:r>
            <a:br>
              <a:rPr lang="en-US"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br>
              <a:rPr lang="en-US"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en-US"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Plus: Use our tool to </a:t>
            </a:r>
            <a:r>
              <a:rPr lang="en-US" sz="2400">
                <a:solidFill>
                  <a:srgbClr val="D13A5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survey</a:t>
            </a:r>
            <a:r>
              <a:rPr lang="en-US"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members of your community.</a:t>
            </a:r>
            <a:br>
              <a:rPr lang="en-US"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en-US" sz="2400" u="sng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  <a:hlinkClick r:id="rId6"/>
              </a:rPr>
              <a:t>https://forms.gle/uTRUgxswyo9FXTWJ9</a:t>
            </a:r>
            <a:br>
              <a:rPr lang="en-US"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2400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257048" lvl="0" marL="384048" marR="0" rtl="0" algn="l">
              <a:lnSpc>
                <a:spcPct val="94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</a:pPr>
            <a:r>
              <a:t/>
            </a:r>
            <a:endParaRPr sz="2000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4"/>
          <p:cNvSpPr txBox="1"/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</a:pPr>
            <a:r>
              <a:rPr lang="en-US" sz="4400">
                <a:solidFill>
                  <a:schemeClr val="lt1"/>
                </a:solidFill>
              </a:rPr>
              <a:t>Power building activity:</a:t>
            </a:r>
            <a:endParaRPr/>
          </a:p>
        </p:txBody>
      </p:sp>
      <p:sp>
        <p:nvSpPr>
          <p:cNvPr id="270" name="Google Shape;270;p34"/>
          <p:cNvSpPr txBox="1"/>
          <p:nvPr>
            <p:ph idx="1" type="body"/>
          </p:nvPr>
        </p:nvSpPr>
        <p:spPr>
          <a:xfrm>
            <a:off x="6096000" y="702129"/>
            <a:ext cx="5627914" cy="56986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Introduce yourselves!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Who is your target?</a:t>
            </a:r>
            <a:endParaRPr/>
          </a:p>
          <a:p>
            <a:pPr indent="-384048" lvl="1" marL="914400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i="0" lang="en-US"/>
              <a:t>Who in your area has influence over the people who can make coverage expansion a reality?</a:t>
            </a:r>
            <a:endParaRPr/>
          </a:p>
          <a:p>
            <a:pPr indent="-384048" lvl="1" marL="914400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i="0" lang="en-US"/>
              <a:t>Who else do you need to persuade?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What resources are available to you?</a:t>
            </a:r>
            <a:br>
              <a:rPr lang="en-US"/>
            </a:br>
            <a:r>
              <a:rPr lang="en-US" sz="1600"/>
              <a:t>(e.g. time, volunteers, allies, connections, partner organizations, people with personal stories)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What action do you want those in your community to take?</a:t>
            </a:r>
            <a:br>
              <a:rPr lang="en-US"/>
            </a:br>
            <a:r>
              <a:rPr lang="en-US" sz="1600"/>
              <a:t>(e.g. letter-writing campaign, call campaign, publishing a letter-to-the-editor about living in the coverage gap in a local media outlet)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What are the components of your strategy to get people to take action?</a:t>
            </a:r>
            <a:endParaRPr/>
          </a:p>
        </p:txBody>
      </p:sp>
      <p:sp>
        <p:nvSpPr>
          <p:cNvPr id="271" name="Google Shape;271;p34"/>
          <p:cNvSpPr txBox="1"/>
          <p:nvPr>
            <p:ph idx="2" type="body"/>
          </p:nvPr>
        </p:nvSpPr>
        <p:spPr>
          <a:xfrm>
            <a:off x="723900" y="2237014"/>
            <a:ext cx="3855720" cy="3630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>
                <a:solidFill>
                  <a:schemeClr val="lt1"/>
                </a:solidFill>
              </a:rPr>
              <a:t>For the next 30 minutes, plan a mini-campaign to build power in </a:t>
            </a:r>
            <a:r>
              <a:rPr i="1" lang="en-US" sz="2400">
                <a:solidFill>
                  <a:schemeClr val="lt1"/>
                </a:solidFill>
              </a:rPr>
              <a:t>your </a:t>
            </a:r>
            <a:r>
              <a:rPr lang="en-US" sz="2400">
                <a:solidFill>
                  <a:schemeClr val="lt1"/>
                </a:solidFill>
              </a:rPr>
              <a:t>community for expanded coverage in Texas.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5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"/>
              <a:buNone/>
            </a:pPr>
            <a:r>
              <a:rPr b="1" lang="en-US">
                <a:solidFill>
                  <a:schemeClr val="dk1"/>
                </a:solidFill>
              </a:rPr>
              <a:t>Connect with us!</a:t>
            </a:r>
            <a:endParaRPr/>
          </a:p>
        </p:txBody>
      </p:sp>
      <p:pic>
        <p:nvPicPr>
          <p:cNvPr descr="Cover Texas Now" id="277" name="Google Shape;27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1554130"/>
            <a:ext cx="7282522" cy="14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5"/>
          <p:cNvSpPr txBox="1"/>
          <p:nvPr/>
        </p:nvSpPr>
        <p:spPr>
          <a:xfrm>
            <a:off x="1295400" y="3145611"/>
            <a:ext cx="9601200" cy="761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</a:pPr>
            <a:r>
              <a:rPr b="0" lang="en-US"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Receive updates on the latest healthcare research, activities, and policy: </a:t>
            </a:r>
            <a:r>
              <a:rPr b="1" lang="en-US" sz="2400" u="sng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  <a:hlinkClick r:id="rId4"/>
              </a:rPr>
              <a:t>covertexasnow.org/subscribe</a:t>
            </a:r>
            <a:endParaRPr b="1" sz="2400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Logo&#10;&#10;Description automatically generated with medium confidence" id="279" name="Google Shape;279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71600" y="3723120"/>
            <a:ext cx="7462434" cy="1802178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5"/>
          <p:cNvSpPr txBox="1"/>
          <p:nvPr/>
        </p:nvSpPr>
        <p:spPr>
          <a:xfrm>
            <a:off x="1295400" y="5063815"/>
            <a:ext cx="9601200" cy="8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</a:pPr>
            <a:r>
              <a:rPr b="0" lang="en-US"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Receive updates on how to take action on healthcare policy: </a:t>
            </a:r>
            <a:r>
              <a:rPr b="1" lang="en-US" sz="2400" u="sng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  <a:hlinkClick r:id="rId6"/>
              </a:rPr>
              <a:t>sickofittx.com/join</a:t>
            </a:r>
            <a:endParaRPr b="1" sz="2400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1" name="Google Shape;281;p35"/>
          <p:cNvSpPr txBox="1"/>
          <p:nvPr/>
        </p:nvSpPr>
        <p:spPr>
          <a:xfrm>
            <a:off x="8719456" y="229934"/>
            <a:ext cx="3472543" cy="551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</a:pPr>
            <a:r>
              <a:rPr b="0" lang="en-US"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cji@childrensdefense.org</a:t>
            </a:r>
            <a:endParaRPr b="1" sz="2400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>
            <a:alpha val="0"/>
          </a:schemeClr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1490" y="1402260"/>
            <a:ext cx="5245100" cy="154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 with medium confidence" id="114" name="Google Shape;11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1402260"/>
            <a:ext cx="6415735" cy="154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ver Texas Now" id="115" name="Google Shape;11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0228" y="4040617"/>
            <a:ext cx="5546362" cy="1131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82289" y="3906341"/>
            <a:ext cx="5243156" cy="1400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/>
          <p:nvPr>
            <p:ph type="title"/>
          </p:nvPr>
        </p:nvSpPr>
        <p:spPr>
          <a:xfrm>
            <a:off x="1295400" y="590801"/>
            <a:ext cx="9601200" cy="13966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Texas has the highest uninsured rate nationwide.</a:t>
            </a:r>
            <a:endParaRPr/>
          </a:p>
        </p:txBody>
      </p:sp>
      <p:sp>
        <p:nvSpPr>
          <p:cNvPr id="123" name="Google Shape;123;p16"/>
          <p:cNvSpPr txBox="1"/>
          <p:nvPr>
            <p:ph idx="1" type="body"/>
          </p:nvPr>
        </p:nvSpPr>
        <p:spPr>
          <a:xfrm>
            <a:off x="1295400" y="4120178"/>
            <a:ext cx="4800600" cy="15526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rgbClr val="D13A55"/>
              </a:buClr>
              <a:buSzPts val="9600"/>
              <a:buNone/>
            </a:pPr>
            <a:r>
              <a:rPr b="1" lang="en-US" sz="9600">
                <a:solidFill>
                  <a:srgbClr val="D13A55"/>
                </a:solidFill>
              </a:rPr>
              <a:t>29.0%</a:t>
            </a:r>
            <a:endParaRPr/>
          </a:p>
        </p:txBody>
      </p:sp>
      <p:sp>
        <p:nvSpPr>
          <p:cNvPr id="124" name="Google Shape;124;p16"/>
          <p:cNvSpPr txBox="1"/>
          <p:nvPr>
            <p:ph idx="3" type="body"/>
          </p:nvPr>
        </p:nvSpPr>
        <p:spPr>
          <a:xfrm>
            <a:off x="1295400" y="5848603"/>
            <a:ext cx="4937762" cy="418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en-US" sz="1600"/>
              <a:t>July 2020, Families USA</a:t>
            </a:r>
            <a:endParaRPr/>
          </a:p>
        </p:txBody>
      </p:sp>
      <p:sp>
        <p:nvSpPr>
          <p:cNvPr id="125" name="Google Shape;125;p16"/>
          <p:cNvSpPr txBox="1"/>
          <p:nvPr/>
        </p:nvSpPr>
        <p:spPr>
          <a:xfrm>
            <a:off x="1295400" y="5520496"/>
            <a:ext cx="9601200" cy="10201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of adults in Texas under the age of 65 are uninsured</a:t>
            </a:r>
            <a:endParaRPr/>
          </a:p>
        </p:txBody>
      </p:sp>
      <p:sp>
        <p:nvSpPr>
          <p:cNvPr id="126" name="Google Shape;126;p16"/>
          <p:cNvSpPr/>
          <p:nvPr/>
        </p:nvSpPr>
        <p:spPr>
          <a:xfrm>
            <a:off x="1295400" y="1987477"/>
            <a:ext cx="51054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600" u="none" cap="none" strike="noStrike">
                <a:solidFill>
                  <a:srgbClr val="D7A02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18.4%</a:t>
            </a:r>
            <a:endParaRPr/>
          </a:p>
        </p:txBody>
      </p:sp>
      <p:sp>
        <p:nvSpPr>
          <p:cNvPr id="127" name="Google Shape;127;p16"/>
          <p:cNvSpPr txBox="1"/>
          <p:nvPr/>
        </p:nvSpPr>
        <p:spPr>
          <a:xfrm>
            <a:off x="1295400" y="3328582"/>
            <a:ext cx="3958525" cy="463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</a:pPr>
            <a:r>
              <a:rPr b="0" lang="en-US" sz="24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of Texans were uninsured</a:t>
            </a:r>
            <a:endParaRPr/>
          </a:p>
        </p:txBody>
      </p:sp>
      <p:sp>
        <p:nvSpPr>
          <p:cNvPr id="128" name="Google Shape;128;p16"/>
          <p:cNvSpPr txBox="1"/>
          <p:nvPr/>
        </p:nvSpPr>
        <p:spPr>
          <a:xfrm>
            <a:off x="1295400" y="3629359"/>
            <a:ext cx="4937762" cy="418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None/>
            </a:pPr>
            <a:r>
              <a:rPr b="0" lang="en-US" sz="160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US Census Bureau, ACS 1-year estimates, 2019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>
            <p:ph type="title"/>
          </p:nvPr>
        </p:nvSpPr>
        <p:spPr>
          <a:xfrm>
            <a:off x="723900" y="685799"/>
            <a:ext cx="3855720" cy="39025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ibre Franklin"/>
              <a:buNone/>
            </a:pPr>
            <a:r>
              <a:rPr lang="en-US">
                <a:solidFill>
                  <a:schemeClr val="lt1"/>
                </a:solidFill>
              </a:rPr>
              <a:t>What have TX leaders done so far this year for healthcare?</a:t>
            </a:r>
            <a:endParaRPr/>
          </a:p>
        </p:txBody>
      </p:sp>
      <p:sp>
        <p:nvSpPr>
          <p:cNvPr id="135" name="Google Shape;135;p17"/>
          <p:cNvSpPr txBox="1"/>
          <p:nvPr>
            <p:ph idx="1" type="body"/>
          </p:nvPr>
        </p:nvSpPr>
        <p:spPr>
          <a:xfrm>
            <a:off x="6256020" y="685801"/>
            <a:ext cx="5212080" cy="5780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</a:pPr>
            <a:r>
              <a:rPr lang="en-US" sz="2400"/>
              <a:t>The partial ”1115 waiver” extension provides needed federal funding to help keep hospitals doors open.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</a:pPr>
            <a:r>
              <a:rPr lang="en-US" sz="2400"/>
              <a:t>But: it marks the end of DSRIP* funding, 40% of which went to services for uninsured patients.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</a:pPr>
            <a:r>
              <a:rPr lang="en-US" sz="2400"/>
              <a:t>Without a coverage solution, uninsured Texans are left worse off than before.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</a:pPr>
            <a:r>
              <a:rPr lang="en-US" sz="2400"/>
              <a:t>The waiver does nothing to address healthcare </a:t>
            </a:r>
            <a:r>
              <a:rPr i="1" lang="en-US" sz="2400"/>
              <a:t>coverage</a:t>
            </a:r>
            <a:r>
              <a:rPr lang="en-US" sz="2400"/>
              <a:t>.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</a:pPr>
            <a:r>
              <a:rPr lang="en-US" sz="2400"/>
              <a:t>Our leaders’ work is not over!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7447" y="387038"/>
            <a:ext cx="10417172" cy="4981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0720" y="5689912"/>
            <a:ext cx="1190625" cy="78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8830" y="307084"/>
            <a:ext cx="8834116" cy="6243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07857" y="5769865"/>
            <a:ext cx="1190625" cy="78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4149" y="126733"/>
            <a:ext cx="8355159" cy="652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22538" y="5828923"/>
            <a:ext cx="1190625" cy="78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p&#10;&#10;Description automatically generated with medium confidence" id="159" name="Google Shape;159;p21"/>
          <p:cNvPicPr preferRelativeResize="0"/>
          <p:nvPr/>
        </p:nvPicPr>
        <p:blipFill rotWithShape="1">
          <a:blip r:embed="rId3">
            <a:alphaModFix/>
          </a:blip>
          <a:srcRect b="0" l="0" r="0" t="269"/>
          <a:stretch/>
        </p:blipFill>
        <p:spPr>
          <a:xfrm>
            <a:off x="1036321" y="321732"/>
            <a:ext cx="10833946" cy="61316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160" name="Google Shape;16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6321" y="5672335"/>
            <a:ext cx="1190625" cy="78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rop">
  <a:themeElements>
    <a:clrScheme name="Crop">
      <a:dk1>
        <a:srgbClr val="000000"/>
      </a:dk1>
      <a:lt1>
        <a:srgbClr val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