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Lst>
  <p:sldSz cy="6858000" cx="12192000"/>
  <p:notesSz cx="6858000" cy="9144000"/>
  <p:embeddedFontLst>
    <p:embeddedFont>
      <p:font typeface="Libre Franklin Thin"/>
      <p:regular r:id="rId24"/>
      <p:bold r:id="rId25"/>
      <p:italic r:id="rId26"/>
      <p:boldItalic r:id="rId2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font" Target="fonts/LibreFranklinThin-regular.fntdata"/><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LibreFranklinThin-italic.fntdata"/><Relationship Id="rId25" Type="http://schemas.openxmlformats.org/officeDocument/2006/relationships/font" Target="fonts/LibreFranklinThin-bold.fntdata"/><Relationship Id="rId27" Type="http://schemas.openxmlformats.org/officeDocument/2006/relationships/font" Target="fonts/LibreFranklinThin-boldItalic.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 name="Google Shape;86;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8" name="Google Shape;178;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4" name="Google Shape;184;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1" name="Google Shape;191;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7" name="Google Shape;197;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4" name="Google Shape;204;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0" name="Google Shape;210;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8" name="Google Shape;218;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4" name="Google Shape;224;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1" name="Google Shape;231;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9" name="Google Shape;239;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6" name="Google Shape;96;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 name="Google Shape;103;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Using your voice to advance something you care about. Advocacy doesn’t mean trying to tear something or someone else down.</a:t>
            </a:r>
            <a:endParaRPr/>
          </a:p>
        </p:txBody>
      </p:sp>
      <p:sp>
        <p:nvSpPr>
          <p:cNvPr id="104" name="Google Shape;104;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4" name="Google Shape;114;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5" name="Google Shape;115;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4" name="Google Shape;124;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After 30 years in public policy I feel strongly: this is the crucial first step where people get it wrong.</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Mail that comes to the wrong address, people who call you by the wrong name</a:t>
            </a:r>
            <a:endParaRPr/>
          </a:p>
          <a:p>
            <a:pPr indent="0" lvl="0" marL="0" rtl="0" algn="l">
              <a:spcBef>
                <a:spcPts val="0"/>
              </a:spcBef>
              <a:spcAft>
                <a:spcPts val="0"/>
              </a:spcAft>
              <a:buNone/>
            </a:pPr>
            <a:r>
              <a:t/>
            </a:r>
            <a:endParaRPr/>
          </a:p>
        </p:txBody>
      </p:sp>
      <p:sp>
        <p:nvSpPr>
          <p:cNvPr id="125" name="Google Shape;125;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3" name="Google Shape;143;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44" name="Google Shape;144;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sz="1200"/>
              <a:t>With so many crises right now it can be tough to focus.  We need to move “from worry to work.” That can be challenging. It’s especially tough when we can’t get together in person. Ways we are used to learning about our communities—like volunteering and doing group activities—are off-limits. And ways we are used to advocating—like going to the Capitol—are, too. What are we supposed to do?</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9" name="Google Shape;159;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5" name="Google Shape;165;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2" name="Google Shape;172;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 name="Google Shape;17;p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 name="Google Shape;18;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1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12"/>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1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9" name="Shape 19"/>
        <p:cNvGrpSpPr/>
        <p:nvPr/>
      </p:nvGrpSpPr>
      <p:grpSpPr>
        <a:xfrm>
          <a:off x="0" y="0"/>
          <a:ext cx="0" cy="0"/>
          <a:chOff x="0" y="0"/>
          <a:chExt cx="0" cy="0"/>
        </a:xfrm>
      </p:grpSpPr>
      <p:sp>
        <p:nvSpPr>
          <p:cNvPr id="20" name="Google Shape;20;p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 name="Google Shape;21;p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 name="Google Shape;22;p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5" name="Shape 25"/>
        <p:cNvGrpSpPr/>
        <p:nvPr/>
      </p:nvGrpSpPr>
      <p:grpSpPr>
        <a:xfrm>
          <a:off x="0" y="0"/>
          <a:ext cx="0" cy="0"/>
          <a:chOff x="0" y="0"/>
          <a:chExt cx="0" cy="0"/>
        </a:xfrm>
      </p:grpSpPr>
      <p:sp>
        <p:nvSpPr>
          <p:cNvPr id="26" name="Google Shape;26;p4"/>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4"/>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8" name="Google Shape;28;p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5"/>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5"/>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4" name="Google Shape;34;p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6"/>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6"/>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7"/>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7"/>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7" name="Google Shape;47;p7"/>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7"/>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9" name="Google Shape;49;p7"/>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1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10"/>
          <p:cNvSpPr/>
          <p:nvPr>
            <p:ph idx="2" type="pic"/>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68" name="Google Shape;68;p1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2.png"/><Relationship Id="rId4" Type="http://schemas.openxmlformats.org/officeDocument/2006/relationships/image" Target="../media/image5.png"/><Relationship Id="rId5" Type="http://schemas.openxmlformats.org/officeDocument/2006/relationships/image" Target="../media/image9.png"/><Relationship Id="rId6"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0.png"/><Relationship Id="rId4" Type="http://schemas.openxmlformats.org/officeDocument/2006/relationships/image" Target="../media/image7.png"/><Relationship Id="rId5" Type="http://schemas.openxmlformats.org/officeDocument/2006/relationships/image" Target="../media/image3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6.jpg"/><Relationship Id="rId4" Type="http://schemas.openxmlformats.org/officeDocument/2006/relationships/image" Target="../media/image25.jpg"/><Relationship Id="rId5" Type="http://schemas.openxmlformats.org/officeDocument/2006/relationships/image" Target="../media/image2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7.png"/><Relationship Id="rId4" Type="http://schemas.openxmlformats.org/officeDocument/2006/relationships/image" Target="../media/image26.png"/><Relationship Id="rId5" Type="http://schemas.openxmlformats.org/officeDocument/2006/relationships/image" Target="../media/image28.png"/><Relationship Id="rId6" Type="http://schemas.openxmlformats.org/officeDocument/2006/relationships/image" Target="../media/image2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0.jpg"/><Relationship Id="rId4" Type="http://schemas.openxmlformats.org/officeDocument/2006/relationships/image" Target="../media/image22.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3.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4.jpg"/><Relationship Id="rId4" Type="http://schemas.openxmlformats.org/officeDocument/2006/relationships/image" Target="../media/image6.jpg"/><Relationship Id="rId5" Type="http://schemas.openxmlformats.org/officeDocument/2006/relationships/image" Target="../media/image4.jpg"/><Relationship Id="rId6" Type="http://schemas.openxmlformats.org/officeDocument/2006/relationships/image" Target="../media/image15.jpg"/><Relationship Id="rId7" Type="http://schemas.openxmlformats.org/officeDocument/2006/relationships/image" Target="../media/image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1.jpg"/><Relationship Id="rId4" Type="http://schemas.openxmlformats.org/officeDocument/2006/relationships/image" Target="../media/image18.jpg"/><Relationship Id="rId5" Type="http://schemas.openxmlformats.org/officeDocument/2006/relationships/image" Target="../media/image1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0.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3.png"/><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3"/>
          <p:cNvSpPr/>
          <p:nvPr/>
        </p:nvSpPr>
        <p:spPr>
          <a:xfrm>
            <a:off x="0" y="0"/>
            <a:ext cx="12192000" cy="6858000"/>
          </a:xfrm>
          <a:prstGeom prst="rect">
            <a:avLst/>
          </a:prstGeom>
          <a:solidFill>
            <a:srgbClr val="C0000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89" name="Google Shape;89;p13"/>
          <p:cNvPicPr preferRelativeResize="0"/>
          <p:nvPr/>
        </p:nvPicPr>
        <p:blipFill rotWithShape="1">
          <a:blip r:embed="rId3">
            <a:alphaModFix/>
          </a:blip>
          <a:srcRect b="8629" l="0" r="0" t="7614"/>
          <a:stretch/>
        </p:blipFill>
        <p:spPr>
          <a:xfrm>
            <a:off x="0" y="-130629"/>
            <a:ext cx="12192000" cy="2694215"/>
          </a:xfrm>
          <a:prstGeom prst="rect">
            <a:avLst/>
          </a:prstGeom>
          <a:noFill/>
          <a:ln>
            <a:noFill/>
          </a:ln>
        </p:spPr>
      </p:pic>
      <p:pic>
        <p:nvPicPr>
          <p:cNvPr id="90" name="Google Shape;90;p13"/>
          <p:cNvPicPr preferRelativeResize="0"/>
          <p:nvPr/>
        </p:nvPicPr>
        <p:blipFill rotWithShape="1">
          <a:blip r:embed="rId4">
            <a:alphaModFix/>
          </a:blip>
          <a:srcRect b="0" l="0" r="0" t="0"/>
          <a:stretch/>
        </p:blipFill>
        <p:spPr>
          <a:xfrm>
            <a:off x="307521" y="2907727"/>
            <a:ext cx="11576957" cy="3778667"/>
          </a:xfrm>
          <a:prstGeom prst="rect">
            <a:avLst/>
          </a:prstGeom>
          <a:solidFill>
            <a:srgbClr val="FF9300">
              <a:alpha val="9803"/>
            </a:srgbClr>
          </a:solidFill>
          <a:ln>
            <a:noFill/>
          </a:ln>
        </p:spPr>
      </p:pic>
      <p:sp>
        <p:nvSpPr>
          <p:cNvPr id="91" name="Google Shape;91;p13"/>
          <p:cNvSpPr txBox="1"/>
          <p:nvPr/>
        </p:nvSpPr>
        <p:spPr>
          <a:xfrm>
            <a:off x="579662" y="3060626"/>
            <a:ext cx="11103429" cy="2585323"/>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0" lang="en-US" sz="3600" u="none" cap="none" strike="noStrike">
                <a:solidFill>
                  <a:schemeClr val="dk1"/>
                </a:solidFill>
                <a:latin typeface="Arial"/>
                <a:ea typeface="Arial"/>
                <a:cs typeface="Arial"/>
                <a:sym typeface="Arial"/>
              </a:rPr>
              <a:t>The 34</a:t>
            </a:r>
            <a:r>
              <a:rPr b="0" baseline="30000" i="0" lang="en-US" sz="3600" u="none" cap="none" strike="noStrike">
                <a:solidFill>
                  <a:schemeClr val="dk1"/>
                </a:solidFill>
                <a:latin typeface="Arial"/>
                <a:ea typeface="Arial"/>
                <a:cs typeface="Arial"/>
                <a:sym typeface="Arial"/>
              </a:rPr>
              <a:t>th</a:t>
            </a:r>
            <a:r>
              <a:rPr b="0" i="0" lang="en-US" sz="3600" u="none" cap="none" strike="noStrike">
                <a:solidFill>
                  <a:schemeClr val="dk1"/>
                </a:solidFill>
                <a:latin typeface="Arial"/>
                <a:ea typeface="Arial"/>
                <a:cs typeface="Arial"/>
                <a:sym typeface="Arial"/>
              </a:rPr>
              <a:t> Annual Texas United Methodist Women’s Legislative Event</a:t>
            </a:r>
            <a:endParaRPr/>
          </a:p>
          <a:p>
            <a:pPr indent="0" lvl="0" marL="0" marR="0" rtl="0" algn="ctr">
              <a:spcBef>
                <a:spcPts val="0"/>
              </a:spcBef>
              <a:spcAft>
                <a:spcPts val="0"/>
              </a:spcAft>
              <a:buNone/>
            </a:pPr>
            <a:r>
              <a:rPr b="0" i="0" lang="en-US" sz="3600" u="none" cap="none" strike="noStrike">
                <a:solidFill>
                  <a:schemeClr val="dk1"/>
                </a:solidFill>
                <a:latin typeface="Arial"/>
                <a:ea typeface="Arial"/>
                <a:cs typeface="Arial"/>
                <a:sym typeface="Arial"/>
              </a:rPr>
              <a:t>January 23-26, 2021</a:t>
            </a:r>
            <a:endParaRPr/>
          </a:p>
          <a:p>
            <a:pPr indent="0" lvl="0" marL="0" marR="0" rtl="0" algn="ctr">
              <a:spcBef>
                <a:spcPts val="0"/>
              </a:spcBef>
              <a:spcAft>
                <a:spcPts val="0"/>
              </a:spcAft>
              <a:buNone/>
            </a:pPr>
            <a:r>
              <a:t/>
            </a:r>
            <a:endParaRPr b="0" i="0" sz="1800" u="none" cap="none" strike="noStrike">
              <a:solidFill>
                <a:schemeClr val="dk1"/>
              </a:solidFill>
              <a:latin typeface="Arial"/>
              <a:ea typeface="Arial"/>
              <a:cs typeface="Arial"/>
              <a:sym typeface="Arial"/>
            </a:endParaRPr>
          </a:p>
          <a:p>
            <a:pPr indent="0" lvl="0" marL="0" marR="0" rtl="0" algn="ctr">
              <a:spcBef>
                <a:spcPts val="0"/>
              </a:spcBef>
              <a:spcAft>
                <a:spcPts val="0"/>
              </a:spcAft>
              <a:buNone/>
            </a:pPr>
            <a:r>
              <a:rPr b="0" i="0" lang="en-US" sz="3600" u="none" cap="none" strike="noStrike">
                <a:solidFill>
                  <a:schemeClr val="dk1"/>
                </a:solidFill>
                <a:latin typeface="Arial"/>
                <a:ea typeface="Arial"/>
                <a:cs typeface="Arial"/>
                <a:sym typeface="Arial"/>
              </a:rPr>
              <a:t>Presented by the Texas United Methodist Women’s Legislative Event Committee and Texas Impact</a:t>
            </a:r>
            <a:endParaRPr b="0" i="0" sz="3600" u="none" cap="none" strike="noStrike">
              <a:solidFill>
                <a:schemeClr val="dk1"/>
              </a:solidFill>
              <a:latin typeface="Arial"/>
              <a:ea typeface="Arial"/>
              <a:cs typeface="Arial"/>
              <a:sym typeface="Arial"/>
            </a:endParaRPr>
          </a:p>
        </p:txBody>
      </p:sp>
      <p:pic>
        <p:nvPicPr>
          <p:cNvPr id="92" name="Google Shape;92;p13"/>
          <p:cNvPicPr preferRelativeResize="0"/>
          <p:nvPr/>
        </p:nvPicPr>
        <p:blipFill rotWithShape="1">
          <a:blip r:embed="rId5">
            <a:alphaModFix/>
          </a:blip>
          <a:srcRect b="0" l="0" r="0" t="0"/>
          <a:stretch/>
        </p:blipFill>
        <p:spPr>
          <a:xfrm>
            <a:off x="438152" y="5767548"/>
            <a:ext cx="3774622" cy="608601"/>
          </a:xfrm>
          <a:prstGeom prst="rect">
            <a:avLst/>
          </a:prstGeom>
          <a:noFill/>
          <a:ln>
            <a:noFill/>
          </a:ln>
        </p:spPr>
      </p:pic>
      <p:pic>
        <p:nvPicPr>
          <p:cNvPr id="93" name="Google Shape;93;p13"/>
          <p:cNvPicPr preferRelativeResize="0"/>
          <p:nvPr/>
        </p:nvPicPr>
        <p:blipFill rotWithShape="1">
          <a:blip r:embed="rId6">
            <a:alphaModFix/>
          </a:blip>
          <a:srcRect b="0" l="0" r="0" t="0"/>
          <a:stretch/>
        </p:blipFill>
        <p:spPr>
          <a:xfrm>
            <a:off x="8806544" y="5299455"/>
            <a:ext cx="2324100" cy="1270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2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4400"/>
              <a:buFont typeface="Calibri"/>
              <a:buNone/>
            </a:pPr>
            <a:r>
              <a:rPr lang="en-US"/>
              <a:t>Advocacy on Facebook=Sharing</a:t>
            </a:r>
            <a:endParaRPr/>
          </a:p>
        </p:txBody>
      </p:sp>
      <p:sp>
        <p:nvSpPr>
          <p:cNvPr id="181" name="Google Shape;181;p2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2800"/>
              <a:buChar char="•"/>
            </a:pPr>
            <a:r>
              <a:rPr lang="en-US"/>
              <a:t>Share news</a:t>
            </a:r>
            <a:endParaRPr/>
          </a:p>
          <a:p>
            <a:pPr indent="-228600" lvl="0" marL="228600" rtl="0" algn="l">
              <a:lnSpc>
                <a:spcPct val="90000"/>
              </a:lnSpc>
              <a:spcBef>
                <a:spcPts val="1000"/>
              </a:spcBef>
              <a:spcAft>
                <a:spcPts val="0"/>
              </a:spcAft>
              <a:buClr>
                <a:schemeClr val="dk1"/>
              </a:buClr>
              <a:buSzPts val="2800"/>
              <a:buChar char="•"/>
            </a:pPr>
            <a:r>
              <a:rPr lang="en-US"/>
              <a:t>Share events</a:t>
            </a:r>
            <a:endParaRPr/>
          </a:p>
          <a:p>
            <a:pPr indent="-228600" lvl="0" marL="228600" rtl="0" algn="l">
              <a:lnSpc>
                <a:spcPct val="90000"/>
              </a:lnSpc>
              <a:spcBef>
                <a:spcPts val="1000"/>
              </a:spcBef>
              <a:spcAft>
                <a:spcPts val="0"/>
              </a:spcAft>
              <a:buClr>
                <a:schemeClr val="dk1"/>
              </a:buClr>
              <a:buSzPts val="2800"/>
              <a:buChar char="•"/>
            </a:pPr>
            <a:r>
              <a:rPr lang="en-US"/>
              <a:t>Share stories and experiences</a:t>
            </a:r>
            <a:endParaRPr/>
          </a:p>
          <a:p>
            <a:pPr indent="-228600" lvl="0" marL="228600" rtl="0" algn="l">
              <a:lnSpc>
                <a:spcPct val="90000"/>
              </a:lnSpc>
              <a:spcBef>
                <a:spcPts val="1000"/>
              </a:spcBef>
              <a:spcAft>
                <a:spcPts val="0"/>
              </a:spcAft>
              <a:buClr>
                <a:schemeClr val="dk1"/>
              </a:buClr>
              <a:buSzPts val="2800"/>
              <a:buChar char="•"/>
            </a:pPr>
            <a:r>
              <a:rPr lang="en-US"/>
              <a:t>Share helpful information</a:t>
            </a:r>
            <a:endParaRPr/>
          </a:p>
          <a:p>
            <a:pPr indent="-50800" lvl="0" marL="228600" rtl="0" algn="l">
              <a:lnSpc>
                <a:spcPct val="90000"/>
              </a:lnSpc>
              <a:spcBef>
                <a:spcPts val="1000"/>
              </a:spcBef>
              <a:spcAft>
                <a:spcPts val="0"/>
              </a:spcAft>
              <a:buClr>
                <a:schemeClr val="dk1"/>
              </a:buClr>
              <a:buSzPts val="2800"/>
              <a:buNone/>
            </a:pPr>
            <a:r>
              <a:t/>
            </a:r>
            <a:endParaRPr/>
          </a:p>
          <a:p>
            <a:pPr indent="0" lvl="0" marL="0" rtl="0" algn="l">
              <a:lnSpc>
                <a:spcPct val="90000"/>
              </a:lnSpc>
              <a:spcBef>
                <a:spcPts val="1000"/>
              </a:spcBef>
              <a:spcAft>
                <a:spcPts val="0"/>
              </a:spcAft>
              <a:buClr>
                <a:schemeClr val="dk1"/>
              </a:buClr>
              <a:buSzPts val="2800"/>
              <a:buNone/>
            </a:pPr>
            <a:r>
              <a:rPr lang="en-US"/>
              <a:t>x Get a lawmaker’s attention </a:t>
            </a:r>
            <a:endParaRPr/>
          </a:p>
          <a:p>
            <a:pPr indent="0" lvl="0" marL="0" rtl="0" algn="l">
              <a:lnSpc>
                <a:spcPct val="90000"/>
              </a:lnSpc>
              <a:spcBef>
                <a:spcPts val="1000"/>
              </a:spcBef>
              <a:spcAft>
                <a:spcPts val="0"/>
              </a:spcAft>
              <a:buClr>
                <a:schemeClr val="dk1"/>
              </a:buClr>
              <a:buSzPts val="2800"/>
              <a:buNone/>
            </a:pPr>
            <a:r>
              <a:rPr lang="en-US"/>
              <a:t>x Change someone’s mind</a:t>
            </a:r>
            <a:endParaRPr/>
          </a:p>
          <a:p>
            <a:pPr indent="-50800" lvl="0" marL="228600" rtl="0" algn="l">
              <a:lnSpc>
                <a:spcPct val="90000"/>
              </a:lnSpc>
              <a:spcBef>
                <a:spcPts val="1000"/>
              </a:spcBef>
              <a:spcAft>
                <a:spcPts val="0"/>
              </a:spcAft>
              <a:buClr>
                <a:schemeClr val="dk1"/>
              </a:buClr>
              <a:buSzPts val="2800"/>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pic>
        <p:nvPicPr>
          <p:cNvPr id="186" name="Google Shape;186;p23"/>
          <p:cNvPicPr preferRelativeResize="0"/>
          <p:nvPr/>
        </p:nvPicPr>
        <p:blipFill rotWithShape="1">
          <a:blip r:embed="rId3">
            <a:alphaModFix/>
          </a:blip>
          <a:srcRect b="0" l="0" r="0" t="0"/>
          <a:stretch/>
        </p:blipFill>
        <p:spPr>
          <a:xfrm>
            <a:off x="548640" y="482115"/>
            <a:ext cx="3291840" cy="4013685"/>
          </a:xfrm>
          <a:prstGeom prst="rect">
            <a:avLst/>
          </a:prstGeom>
          <a:noFill/>
          <a:ln>
            <a:noFill/>
          </a:ln>
        </p:spPr>
      </p:pic>
      <p:pic>
        <p:nvPicPr>
          <p:cNvPr id="187" name="Google Shape;187;p23"/>
          <p:cNvPicPr preferRelativeResize="0"/>
          <p:nvPr/>
        </p:nvPicPr>
        <p:blipFill rotWithShape="1">
          <a:blip r:embed="rId4">
            <a:alphaModFix/>
          </a:blip>
          <a:srcRect b="0" l="0" r="0" t="0"/>
          <a:stretch/>
        </p:blipFill>
        <p:spPr>
          <a:xfrm>
            <a:off x="2829560" y="3066279"/>
            <a:ext cx="4658359" cy="3288801"/>
          </a:xfrm>
          <a:prstGeom prst="rect">
            <a:avLst/>
          </a:prstGeom>
          <a:noFill/>
          <a:ln>
            <a:noFill/>
          </a:ln>
        </p:spPr>
      </p:pic>
      <p:pic>
        <p:nvPicPr>
          <p:cNvPr id="188" name="Google Shape;188;p23"/>
          <p:cNvPicPr preferRelativeResize="0"/>
          <p:nvPr/>
        </p:nvPicPr>
        <p:blipFill rotWithShape="1">
          <a:blip r:embed="rId5">
            <a:alphaModFix/>
          </a:blip>
          <a:srcRect b="0" l="0" r="0" t="0"/>
          <a:stretch/>
        </p:blipFill>
        <p:spPr>
          <a:xfrm>
            <a:off x="6289040" y="482115"/>
            <a:ext cx="5643880" cy="328105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2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4400"/>
              <a:buFont typeface="Calibri"/>
              <a:buNone/>
            </a:pPr>
            <a:r>
              <a:rPr lang="en-US"/>
              <a:t>Advocacy on Instagram=Showing</a:t>
            </a:r>
            <a:endParaRPr/>
          </a:p>
        </p:txBody>
      </p:sp>
      <p:sp>
        <p:nvSpPr>
          <p:cNvPr id="194" name="Google Shape;194;p2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2800"/>
              <a:buChar char="•"/>
            </a:pPr>
            <a:r>
              <a:rPr lang="en-US"/>
              <a:t>Showing an event or activity</a:t>
            </a:r>
            <a:endParaRPr/>
          </a:p>
          <a:p>
            <a:pPr indent="-228600" lvl="0" marL="228600" rtl="0" algn="l">
              <a:lnSpc>
                <a:spcPct val="90000"/>
              </a:lnSpc>
              <a:spcBef>
                <a:spcPts val="1000"/>
              </a:spcBef>
              <a:spcAft>
                <a:spcPts val="0"/>
              </a:spcAft>
              <a:buClr>
                <a:schemeClr val="dk1"/>
              </a:buClr>
              <a:buSzPts val="2800"/>
              <a:buChar char="•"/>
            </a:pPr>
            <a:r>
              <a:rPr lang="en-US"/>
              <a:t>Showing a digital space</a:t>
            </a:r>
            <a:endParaRPr/>
          </a:p>
          <a:p>
            <a:pPr indent="-228600" lvl="0" marL="228600" rtl="0" algn="l">
              <a:lnSpc>
                <a:spcPct val="90000"/>
              </a:lnSpc>
              <a:spcBef>
                <a:spcPts val="1000"/>
              </a:spcBef>
              <a:spcAft>
                <a:spcPts val="0"/>
              </a:spcAft>
              <a:buClr>
                <a:schemeClr val="dk1"/>
              </a:buClr>
              <a:buSzPts val="2800"/>
              <a:buChar char="•"/>
            </a:pPr>
            <a:r>
              <a:rPr lang="en-US"/>
              <a:t>Showing a story</a:t>
            </a:r>
            <a:endParaRPr/>
          </a:p>
          <a:p>
            <a:pPr indent="-228600" lvl="0" marL="228600" rtl="0" algn="l">
              <a:lnSpc>
                <a:spcPct val="90000"/>
              </a:lnSpc>
              <a:spcBef>
                <a:spcPts val="1000"/>
              </a:spcBef>
              <a:spcAft>
                <a:spcPts val="0"/>
              </a:spcAft>
              <a:buClr>
                <a:schemeClr val="dk1"/>
              </a:buClr>
              <a:buSzPts val="2800"/>
              <a:buChar char="•"/>
            </a:pPr>
            <a:r>
              <a:rPr lang="en-US"/>
              <a:t>Showing an example</a:t>
            </a:r>
            <a:endParaRPr/>
          </a:p>
          <a:p>
            <a:pPr indent="-50800" lvl="0" marL="228600" rtl="0" algn="l">
              <a:lnSpc>
                <a:spcPct val="90000"/>
              </a:lnSpc>
              <a:spcBef>
                <a:spcPts val="1000"/>
              </a:spcBef>
              <a:spcAft>
                <a:spcPts val="0"/>
              </a:spcAft>
              <a:buClr>
                <a:schemeClr val="dk1"/>
              </a:buClr>
              <a:buSzPts val="2800"/>
              <a:buNone/>
            </a:pPr>
            <a:r>
              <a:t/>
            </a:r>
            <a:endParaRPr/>
          </a:p>
          <a:p>
            <a:pPr indent="0" lvl="0" marL="0" rtl="0" algn="l">
              <a:lnSpc>
                <a:spcPct val="90000"/>
              </a:lnSpc>
              <a:spcBef>
                <a:spcPts val="1000"/>
              </a:spcBef>
              <a:spcAft>
                <a:spcPts val="0"/>
              </a:spcAft>
              <a:buClr>
                <a:schemeClr val="dk1"/>
              </a:buClr>
              <a:buSzPts val="2800"/>
              <a:buNone/>
            </a:pPr>
            <a:r>
              <a:rPr lang="en-US"/>
              <a:t>x Get amplified by media</a:t>
            </a:r>
            <a:endParaRPr/>
          </a:p>
          <a:p>
            <a:pPr indent="0" lvl="0" marL="0" rtl="0" algn="l">
              <a:lnSpc>
                <a:spcPct val="90000"/>
              </a:lnSpc>
              <a:spcBef>
                <a:spcPts val="1000"/>
              </a:spcBef>
              <a:spcAft>
                <a:spcPts val="0"/>
              </a:spcAft>
              <a:buClr>
                <a:schemeClr val="dk1"/>
              </a:buClr>
              <a:buSzPts val="2800"/>
              <a:buNone/>
            </a:pPr>
            <a:r>
              <a:rPr lang="en-US"/>
              <a:t>x Get confirmation of your impact</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pic>
        <p:nvPicPr>
          <p:cNvPr id="199" name="Google Shape;199;p25"/>
          <p:cNvPicPr preferRelativeResize="0"/>
          <p:nvPr/>
        </p:nvPicPr>
        <p:blipFill rotWithShape="1">
          <a:blip r:embed="rId3">
            <a:alphaModFix/>
          </a:blip>
          <a:srcRect b="0" l="0" r="0" t="0"/>
          <a:stretch/>
        </p:blipFill>
        <p:spPr>
          <a:xfrm>
            <a:off x="4361544" y="253093"/>
            <a:ext cx="3589470" cy="6384471"/>
          </a:xfrm>
          <a:prstGeom prst="rect">
            <a:avLst/>
          </a:prstGeom>
          <a:noFill/>
          <a:ln>
            <a:noFill/>
          </a:ln>
        </p:spPr>
      </p:pic>
      <p:pic>
        <p:nvPicPr>
          <p:cNvPr id="200" name="Google Shape;200;p25"/>
          <p:cNvPicPr preferRelativeResize="0"/>
          <p:nvPr/>
        </p:nvPicPr>
        <p:blipFill rotWithShape="1">
          <a:blip r:embed="rId4">
            <a:alphaModFix/>
          </a:blip>
          <a:srcRect b="0" l="0" r="0" t="0"/>
          <a:stretch/>
        </p:blipFill>
        <p:spPr>
          <a:xfrm>
            <a:off x="440533" y="253093"/>
            <a:ext cx="3571110" cy="6351814"/>
          </a:xfrm>
          <a:prstGeom prst="rect">
            <a:avLst/>
          </a:prstGeom>
          <a:noFill/>
          <a:ln>
            <a:noFill/>
          </a:ln>
        </p:spPr>
      </p:pic>
      <p:pic>
        <p:nvPicPr>
          <p:cNvPr id="201" name="Google Shape;201;p25"/>
          <p:cNvPicPr preferRelativeResize="0"/>
          <p:nvPr/>
        </p:nvPicPr>
        <p:blipFill rotWithShape="1">
          <a:blip r:embed="rId5">
            <a:alphaModFix/>
          </a:blip>
          <a:srcRect b="0" l="0" r="0" t="0"/>
          <a:stretch/>
        </p:blipFill>
        <p:spPr>
          <a:xfrm>
            <a:off x="8300915" y="146451"/>
            <a:ext cx="3649426" cy="649111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2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4400"/>
              <a:buFont typeface="Calibri"/>
              <a:buNone/>
            </a:pPr>
            <a:r>
              <a:rPr lang="en-US"/>
              <a:t>Advocacy on Twitter=Informing</a:t>
            </a:r>
            <a:endParaRPr/>
          </a:p>
        </p:txBody>
      </p:sp>
      <p:sp>
        <p:nvSpPr>
          <p:cNvPr id="207" name="Google Shape;207;p2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p>
            <a:pPr indent="-228600" lvl="0" marL="228600" rtl="0" algn="l">
              <a:lnSpc>
                <a:spcPct val="70000"/>
              </a:lnSpc>
              <a:spcBef>
                <a:spcPts val="0"/>
              </a:spcBef>
              <a:spcAft>
                <a:spcPts val="0"/>
              </a:spcAft>
              <a:buClr>
                <a:schemeClr val="dk1"/>
              </a:buClr>
              <a:buSzPts val="2590"/>
              <a:buChar char="•"/>
            </a:pPr>
            <a:r>
              <a:rPr lang="en-US" sz="2590"/>
              <a:t>Informing lawmakers</a:t>
            </a:r>
            <a:endParaRPr/>
          </a:p>
          <a:p>
            <a:pPr indent="-228600" lvl="0" marL="228600" rtl="0" algn="l">
              <a:lnSpc>
                <a:spcPct val="70000"/>
              </a:lnSpc>
              <a:spcBef>
                <a:spcPts val="1000"/>
              </a:spcBef>
              <a:spcAft>
                <a:spcPts val="0"/>
              </a:spcAft>
              <a:buClr>
                <a:schemeClr val="dk1"/>
              </a:buClr>
              <a:buSzPts val="2590"/>
              <a:buChar char="•"/>
            </a:pPr>
            <a:r>
              <a:rPr lang="en-US" sz="2590"/>
              <a:t>Informing media</a:t>
            </a:r>
            <a:endParaRPr/>
          </a:p>
          <a:p>
            <a:pPr indent="-228600" lvl="0" marL="228600" rtl="0" algn="l">
              <a:lnSpc>
                <a:spcPct val="70000"/>
              </a:lnSpc>
              <a:spcBef>
                <a:spcPts val="1000"/>
              </a:spcBef>
              <a:spcAft>
                <a:spcPts val="0"/>
              </a:spcAft>
              <a:buClr>
                <a:schemeClr val="dk1"/>
              </a:buClr>
              <a:buSzPts val="2590"/>
              <a:buChar char="•"/>
            </a:pPr>
            <a:r>
              <a:rPr lang="en-US" sz="2590"/>
              <a:t>Informing businesses</a:t>
            </a:r>
            <a:endParaRPr/>
          </a:p>
          <a:p>
            <a:pPr indent="-228600" lvl="0" marL="228600" rtl="0" algn="l">
              <a:lnSpc>
                <a:spcPct val="70000"/>
              </a:lnSpc>
              <a:spcBef>
                <a:spcPts val="1000"/>
              </a:spcBef>
              <a:spcAft>
                <a:spcPts val="0"/>
              </a:spcAft>
              <a:buClr>
                <a:schemeClr val="dk1"/>
              </a:buClr>
              <a:buSzPts val="2590"/>
              <a:buChar char="•"/>
            </a:pPr>
            <a:r>
              <a:rPr lang="en-US" sz="2590"/>
              <a:t>Informing colleagues</a:t>
            </a:r>
            <a:endParaRPr/>
          </a:p>
          <a:p>
            <a:pPr indent="-228600" lvl="0" marL="228600" rtl="0" algn="l">
              <a:lnSpc>
                <a:spcPct val="70000"/>
              </a:lnSpc>
              <a:spcBef>
                <a:spcPts val="1000"/>
              </a:spcBef>
              <a:spcAft>
                <a:spcPts val="0"/>
              </a:spcAft>
              <a:buClr>
                <a:schemeClr val="dk1"/>
              </a:buClr>
              <a:buSzPts val="2590"/>
              <a:buChar char="•"/>
            </a:pPr>
            <a:r>
              <a:rPr lang="en-US" sz="2590"/>
              <a:t>Informing opponents</a:t>
            </a:r>
            <a:endParaRPr/>
          </a:p>
          <a:p>
            <a:pPr indent="-228600" lvl="0" marL="228600" rtl="0" algn="l">
              <a:lnSpc>
                <a:spcPct val="70000"/>
              </a:lnSpc>
              <a:spcBef>
                <a:spcPts val="1000"/>
              </a:spcBef>
              <a:spcAft>
                <a:spcPts val="0"/>
              </a:spcAft>
              <a:buClr>
                <a:schemeClr val="dk1"/>
              </a:buClr>
              <a:buSzPts val="2590"/>
              <a:buChar char="•"/>
            </a:pPr>
            <a:r>
              <a:rPr lang="en-US" sz="2590"/>
              <a:t>Informing organizations</a:t>
            </a:r>
            <a:endParaRPr/>
          </a:p>
          <a:p>
            <a:pPr indent="-228600" lvl="0" marL="228600" rtl="0" algn="l">
              <a:lnSpc>
                <a:spcPct val="70000"/>
              </a:lnSpc>
              <a:spcBef>
                <a:spcPts val="1000"/>
              </a:spcBef>
              <a:spcAft>
                <a:spcPts val="0"/>
              </a:spcAft>
              <a:buClr>
                <a:schemeClr val="dk1"/>
              </a:buClr>
              <a:buSzPts val="2590"/>
              <a:buChar char="•"/>
            </a:pPr>
            <a:r>
              <a:rPr lang="en-US" sz="2590"/>
              <a:t>Informing influencers</a:t>
            </a:r>
            <a:endParaRPr/>
          </a:p>
          <a:p>
            <a:pPr indent="-64135" lvl="0" marL="228600" rtl="0" algn="l">
              <a:lnSpc>
                <a:spcPct val="70000"/>
              </a:lnSpc>
              <a:spcBef>
                <a:spcPts val="1000"/>
              </a:spcBef>
              <a:spcAft>
                <a:spcPts val="0"/>
              </a:spcAft>
              <a:buClr>
                <a:schemeClr val="dk1"/>
              </a:buClr>
              <a:buSzPts val="2590"/>
              <a:buNone/>
            </a:pPr>
            <a:r>
              <a:t/>
            </a:r>
            <a:endParaRPr sz="2590"/>
          </a:p>
          <a:p>
            <a:pPr indent="0" lvl="0" marL="0" rtl="0" algn="l">
              <a:lnSpc>
                <a:spcPct val="70000"/>
              </a:lnSpc>
              <a:spcBef>
                <a:spcPts val="1000"/>
              </a:spcBef>
              <a:spcAft>
                <a:spcPts val="0"/>
              </a:spcAft>
              <a:buClr>
                <a:schemeClr val="dk1"/>
              </a:buClr>
              <a:buSzPts val="2590"/>
              <a:buNone/>
            </a:pPr>
            <a:r>
              <a:rPr lang="en-US" sz="2590"/>
              <a:t>x Get it wrong</a:t>
            </a:r>
            <a:endParaRPr/>
          </a:p>
          <a:p>
            <a:pPr indent="0" lvl="0" marL="0" rtl="0" algn="l">
              <a:lnSpc>
                <a:spcPct val="70000"/>
              </a:lnSpc>
              <a:spcBef>
                <a:spcPts val="1000"/>
              </a:spcBef>
              <a:spcAft>
                <a:spcPts val="0"/>
              </a:spcAft>
              <a:buClr>
                <a:schemeClr val="dk1"/>
              </a:buClr>
              <a:buSzPts val="2590"/>
              <a:buNone/>
            </a:pPr>
            <a:r>
              <a:rPr lang="en-US" sz="2590"/>
              <a:t>x Get in fights</a:t>
            </a:r>
            <a:endParaRPr/>
          </a:p>
          <a:p>
            <a:pPr indent="-64135" lvl="0" marL="228600" rtl="0" algn="l">
              <a:lnSpc>
                <a:spcPct val="70000"/>
              </a:lnSpc>
              <a:spcBef>
                <a:spcPts val="1000"/>
              </a:spcBef>
              <a:spcAft>
                <a:spcPts val="0"/>
              </a:spcAft>
              <a:buClr>
                <a:schemeClr val="dk1"/>
              </a:buClr>
              <a:buSzPts val="2590"/>
              <a:buNone/>
            </a:pPr>
            <a:r>
              <a:t/>
            </a:r>
            <a:endParaRPr sz="259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pic>
        <p:nvPicPr>
          <p:cNvPr id="212" name="Google Shape;212;p27"/>
          <p:cNvPicPr preferRelativeResize="0"/>
          <p:nvPr/>
        </p:nvPicPr>
        <p:blipFill rotWithShape="1">
          <a:blip r:embed="rId3">
            <a:alphaModFix/>
          </a:blip>
          <a:srcRect b="0" l="0" r="0" t="0"/>
          <a:stretch/>
        </p:blipFill>
        <p:spPr>
          <a:xfrm>
            <a:off x="2189480" y="498475"/>
            <a:ext cx="5588000" cy="1701800"/>
          </a:xfrm>
          <a:prstGeom prst="rect">
            <a:avLst/>
          </a:prstGeom>
          <a:noFill/>
          <a:ln>
            <a:noFill/>
          </a:ln>
        </p:spPr>
      </p:pic>
      <p:pic>
        <p:nvPicPr>
          <p:cNvPr id="213" name="Google Shape;213;p27"/>
          <p:cNvPicPr preferRelativeResize="0"/>
          <p:nvPr/>
        </p:nvPicPr>
        <p:blipFill rotWithShape="1">
          <a:blip r:embed="rId4">
            <a:alphaModFix/>
          </a:blip>
          <a:srcRect b="0" l="0" r="0" t="0"/>
          <a:stretch/>
        </p:blipFill>
        <p:spPr>
          <a:xfrm>
            <a:off x="121920" y="1599989"/>
            <a:ext cx="3557269" cy="4560913"/>
          </a:xfrm>
          <a:prstGeom prst="rect">
            <a:avLst/>
          </a:prstGeom>
          <a:noFill/>
          <a:ln>
            <a:noFill/>
          </a:ln>
        </p:spPr>
      </p:pic>
      <p:pic>
        <p:nvPicPr>
          <p:cNvPr id="214" name="Google Shape;214;p27"/>
          <p:cNvPicPr preferRelativeResize="0"/>
          <p:nvPr/>
        </p:nvPicPr>
        <p:blipFill rotWithShape="1">
          <a:blip r:embed="rId5">
            <a:alphaModFix/>
          </a:blip>
          <a:srcRect b="0" l="0" r="0" t="0"/>
          <a:stretch/>
        </p:blipFill>
        <p:spPr>
          <a:xfrm>
            <a:off x="6271260" y="1133475"/>
            <a:ext cx="5727700" cy="2133600"/>
          </a:xfrm>
          <a:prstGeom prst="rect">
            <a:avLst/>
          </a:prstGeom>
          <a:noFill/>
          <a:ln>
            <a:noFill/>
          </a:ln>
        </p:spPr>
      </p:pic>
      <p:pic>
        <p:nvPicPr>
          <p:cNvPr id="215" name="Google Shape;215;p27"/>
          <p:cNvPicPr preferRelativeResize="0"/>
          <p:nvPr/>
        </p:nvPicPr>
        <p:blipFill rotWithShape="1">
          <a:blip r:embed="rId6">
            <a:alphaModFix/>
          </a:blip>
          <a:srcRect b="0" l="0" r="0" t="0"/>
          <a:stretch/>
        </p:blipFill>
        <p:spPr>
          <a:xfrm>
            <a:off x="4678680" y="4098289"/>
            <a:ext cx="5765800" cy="23939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28"/>
          <p:cNvSpPr txBox="1"/>
          <p:nvPr>
            <p:ph type="title"/>
          </p:nvPr>
        </p:nvSpPr>
        <p:spPr>
          <a:xfrm>
            <a:off x="838200" y="288925"/>
            <a:ext cx="10515600" cy="1325563"/>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4400"/>
              <a:buFont typeface="Calibri"/>
              <a:buNone/>
            </a:pPr>
            <a:r>
              <a:rPr b="1" lang="en-US"/>
              <a:t>Twitter Will Not Hurt You</a:t>
            </a:r>
            <a:endParaRPr b="1"/>
          </a:p>
        </p:txBody>
      </p:sp>
      <p:pic>
        <p:nvPicPr>
          <p:cNvPr id="221" name="Google Shape;221;p28"/>
          <p:cNvPicPr preferRelativeResize="0"/>
          <p:nvPr/>
        </p:nvPicPr>
        <p:blipFill rotWithShape="1">
          <a:blip r:embed="rId3">
            <a:alphaModFix/>
          </a:blip>
          <a:srcRect b="0" l="0" r="0" t="0"/>
          <a:stretch/>
        </p:blipFill>
        <p:spPr>
          <a:xfrm>
            <a:off x="1234440" y="1452529"/>
            <a:ext cx="9296400" cy="520975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29"/>
          <p:cNvSpPr txBox="1"/>
          <p:nvPr>
            <p:ph type="title"/>
          </p:nvPr>
        </p:nvSpPr>
        <p:spPr>
          <a:xfrm>
            <a:off x="838200" y="365125"/>
            <a:ext cx="10515600" cy="823595"/>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4400"/>
              <a:buFont typeface="Calibri"/>
              <a:buNone/>
            </a:pPr>
            <a:r>
              <a:rPr lang="en-US"/>
              <a:t>District Drop-Offs</a:t>
            </a:r>
            <a:endParaRPr/>
          </a:p>
        </p:txBody>
      </p:sp>
      <p:pic>
        <p:nvPicPr>
          <p:cNvPr id="227" name="Google Shape;227;p29"/>
          <p:cNvPicPr preferRelativeResize="0"/>
          <p:nvPr/>
        </p:nvPicPr>
        <p:blipFill rotWithShape="1">
          <a:blip r:embed="rId3">
            <a:alphaModFix/>
          </a:blip>
          <a:srcRect b="20222" l="0" r="0" t="0"/>
          <a:stretch/>
        </p:blipFill>
        <p:spPr>
          <a:xfrm>
            <a:off x="5879942" y="3230880"/>
            <a:ext cx="6022498" cy="3206987"/>
          </a:xfrm>
          <a:prstGeom prst="rect">
            <a:avLst/>
          </a:prstGeom>
          <a:noFill/>
          <a:ln>
            <a:noFill/>
          </a:ln>
        </p:spPr>
      </p:pic>
      <p:pic>
        <p:nvPicPr>
          <p:cNvPr id="228" name="Google Shape;228;p29"/>
          <p:cNvPicPr preferRelativeResize="0"/>
          <p:nvPr/>
        </p:nvPicPr>
        <p:blipFill rotWithShape="1">
          <a:blip r:embed="rId4">
            <a:alphaModFix/>
          </a:blip>
          <a:srcRect b="0" l="0" r="0" t="0"/>
          <a:stretch/>
        </p:blipFill>
        <p:spPr>
          <a:xfrm>
            <a:off x="335280" y="1188719"/>
            <a:ext cx="5270342" cy="350717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3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4400"/>
              <a:buFont typeface="Calibri"/>
              <a:buNone/>
            </a:pPr>
            <a:r>
              <a:rPr lang="en-US"/>
              <a:t>Zoom</a:t>
            </a:r>
            <a:endParaRPr/>
          </a:p>
        </p:txBody>
      </p:sp>
      <p:pic>
        <p:nvPicPr>
          <p:cNvPr id="234" name="Google Shape;234;p30"/>
          <p:cNvPicPr preferRelativeResize="0"/>
          <p:nvPr/>
        </p:nvPicPr>
        <p:blipFill rotWithShape="1">
          <a:blip r:embed="rId3">
            <a:alphaModFix/>
          </a:blip>
          <a:srcRect b="0" l="0" r="0" t="0"/>
          <a:stretch/>
        </p:blipFill>
        <p:spPr>
          <a:xfrm>
            <a:off x="5332186" y="1690688"/>
            <a:ext cx="5041900" cy="3835400"/>
          </a:xfrm>
          <a:prstGeom prst="rect">
            <a:avLst/>
          </a:prstGeom>
          <a:noFill/>
          <a:ln>
            <a:noFill/>
          </a:ln>
        </p:spPr>
      </p:pic>
      <p:sp>
        <p:nvSpPr>
          <p:cNvPr id="235" name="Google Shape;235;p30"/>
          <p:cNvSpPr txBox="1"/>
          <p:nvPr/>
        </p:nvSpPr>
        <p:spPr>
          <a:xfrm>
            <a:off x="1674697" y="3116137"/>
            <a:ext cx="1688989"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Actual legislator</a:t>
            </a:r>
            <a:endParaRPr sz="1800">
              <a:solidFill>
                <a:schemeClr val="dk1"/>
              </a:solidFill>
              <a:latin typeface="Calibri"/>
              <a:ea typeface="Calibri"/>
              <a:cs typeface="Calibri"/>
              <a:sym typeface="Calibri"/>
            </a:endParaRPr>
          </a:p>
        </p:txBody>
      </p:sp>
      <p:cxnSp>
        <p:nvCxnSpPr>
          <p:cNvPr id="236" name="Google Shape;236;p30"/>
          <p:cNvCxnSpPr/>
          <p:nvPr/>
        </p:nvCxnSpPr>
        <p:spPr>
          <a:xfrm flipH="1" rot="10800000">
            <a:off x="3363686" y="2008403"/>
            <a:ext cx="1714500" cy="1292400"/>
          </a:xfrm>
          <a:prstGeom prst="curvedConnector3">
            <a:avLst>
              <a:gd fmla="val 50000" name="adj1"/>
            </a:avLst>
          </a:prstGeom>
          <a:noFill/>
          <a:ln cap="flat" cmpd="sng" w="9525">
            <a:solidFill>
              <a:schemeClr val="accent1"/>
            </a:solidFill>
            <a:prstDash val="solid"/>
            <a:miter lim="800000"/>
            <a:headEnd len="sm" w="sm" type="none"/>
            <a:tailEnd len="med" w="med" type="triangle"/>
          </a:ln>
        </p:spPr>
      </p:cxn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31"/>
          <p:cNvSpPr txBox="1"/>
          <p:nvPr/>
        </p:nvSpPr>
        <p:spPr>
          <a:xfrm>
            <a:off x="3854882" y="2269672"/>
            <a:ext cx="2565126" cy="156966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9600">
                <a:solidFill>
                  <a:schemeClr val="dk1"/>
                </a:solidFill>
                <a:latin typeface="Calibri"/>
                <a:ea typeface="Calibri"/>
                <a:cs typeface="Calibri"/>
                <a:sym typeface="Calibri"/>
              </a:rPr>
              <a:t>Q&amp;A</a:t>
            </a:r>
            <a:endParaRPr sz="9600">
              <a:solidFill>
                <a:schemeClr val="dk1"/>
              </a:solidFill>
              <a:latin typeface="Calibri"/>
              <a:ea typeface="Calibri"/>
              <a:cs typeface="Calibri"/>
              <a:sym typeface="Calibri"/>
            </a:endParaRPr>
          </a:p>
        </p:txBody>
      </p:sp>
      <p:sp>
        <p:nvSpPr>
          <p:cNvPr id="242" name="Google Shape;242;p31"/>
          <p:cNvSpPr txBox="1"/>
          <p:nvPr/>
        </p:nvSpPr>
        <p:spPr>
          <a:xfrm>
            <a:off x="3184071" y="700012"/>
            <a:ext cx="4916731" cy="156966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9600">
                <a:solidFill>
                  <a:srgbClr val="FF40FF"/>
                </a:solidFill>
                <a:latin typeface="Arial"/>
                <a:ea typeface="Arial"/>
                <a:cs typeface="Arial"/>
                <a:sym typeface="Arial"/>
              </a:rPr>
              <a:t>Thank you!</a:t>
            </a:r>
            <a:endParaRPr sz="9600">
              <a:solidFill>
                <a:srgbClr val="FF40FF"/>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pic>
        <p:nvPicPr>
          <p:cNvPr id="98" name="Google Shape;98;p14"/>
          <p:cNvPicPr preferRelativeResize="0"/>
          <p:nvPr/>
        </p:nvPicPr>
        <p:blipFill rotWithShape="1">
          <a:blip r:embed="rId3">
            <a:alphaModFix/>
          </a:blip>
          <a:srcRect b="0" l="13661" r="-5302" t="0"/>
          <a:stretch/>
        </p:blipFill>
        <p:spPr>
          <a:xfrm>
            <a:off x="-1" y="0"/>
            <a:ext cx="13062858" cy="6858000"/>
          </a:xfrm>
          <a:prstGeom prst="rect">
            <a:avLst/>
          </a:prstGeom>
          <a:noFill/>
          <a:ln>
            <a:noFill/>
          </a:ln>
        </p:spPr>
      </p:pic>
      <p:sp>
        <p:nvSpPr>
          <p:cNvPr id="99" name="Google Shape;99;p14"/>
          <p:cNvSpPr txBox="1"/>
          <p:nvPr/>
        </p:nvSpPr>
        <p:spPr>
          <a:xfrm>
            <a:off x="7063045" y="2081587"/>
            <a:ext cx="5128955" cy="4708981"/>
          </a:xfrm>
          <a:prstGeom prst="rect">
            <a:avLst/>
          </a:prstGeom>
          <a:solidFill>
            <a:srgbClr val="FFFFFF">
              <a:alpha val="49803"/>
            </a:srgbClr>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0" lang="en-US" sz="6000" u="none" cap="none" strike="noStrike">
                <a:solidFill>
                  <a:schemeClr val="dk1"/>
                </a:solidFill>
                <a:latin typeface="Arial"/>
                <a:ea typeface="Arial"/>
                <a:cs typeface="Arial"/>
                <a:sym typeface="Arial"/>
              </a:rPr>
              <a:t>Making Your Voice Heard From 6 Ft Away</a:t>
            </a:r>
            <a:endParaRPr/>
          </a:p>
          <a:p>
            <a:pPr indent="0" lvl="0" marL="0" marR="0" rtl="0" algn="ctr">
              <a:spcBef>
                <a:spcPts val="0"/>
              </a:spcBef>
              <a:spcAft>
                <a:spcPts val="0"/>
              </a:spcAft>
              <a:buNone/>
            </a:pPr>
            <a:r>
              <a:rPr b="0" i="0" lang="en-US" sz="6000" u="none" cap="none" strike="noStrike">
                <a:solidFill>
                  <a:schemeClr val="dk1"/>
                </a:solidFill>
                <a:latin typeface="Arial"/>
                <a:ea typeface="Arial"/>
                <a:cs typeface="Arial"/>
                <a:sym typeface="Arial"/>
              </a:rPr>
              <a:t>While You’re Wearing a Mask</a:t>
            </a:r>
            <a:endParaRPr b="0" i="0" sz="6000" u="none" cap="none" strike="noStrike">
              <a:solidFill>
                <a:schemeClr val="dk1"/>
              </a:solidFill>
              <a:latin typeface="Arial"/>
              <a:ea typeface="Arial"/>
              <a:cs typeface="Arial"/>
              <a:sym typeface="Arial"/>
            </a:endParaRPr>
          </a:p>
        </p:txBody>
      </p:sp>
      <p:sp>
        <p:nvSpPr>
          <p:cNvPr id="100" name="Google Shape;100;p14"/>
          <p:cNvSpPr txBox="1"/>
          <p:nvPr/>
        </p:nvSpPr>
        <p:spPr>
          <a:xfrm>
            <a:off x="3412672" y="0"/>
            <a:ext cx="8917826" cy="156966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0" i="0" lang="en-US" sz="9600" u="none" cap="none" strike="noStrike">
                <a:solidFill>
                  <a:schemeClr val="dk1"/>
                </a:solidFill>
                <a:latin typeface="Arial"/>
                <a:ea typeface="Arial"/>
                <a:cs typeface="Arial"/>
                <a:sym typeface="Arial"/>
              </a:rPr>
              <a:t>Creative Advocacy</a:t>
            </a:r>
            <a:endParaRPr b="0" i="0" sz="9600" u="none" cap="none" strike="noStrike">
              <a:solidFill>
                <a:schemeClr val="dk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pic>
        <p:nvPicPr>
          <p:cNvPr id="106" name="Google Shape;106;p15"/>
          <p:cNvPicPr preferRelativeResize="0"/>
          <p:nvPr/>
        </p:nvPicPr>
        <p:blipFill rotWithShape="1">
          <a:blip r:embed="rId3">
            <a:alphaModFix/>
          </a:blip>
          <a:srcRect b="0" l="0" r="0" t="0"/>
          <a:stretch/>
        </p:blipFill>
        <p:spPr>
          <a:xfrm>
            <a:off x="131767" y="4350322"/>
            <a:ext cx="3886200" cy="2095500"/>
          </a:xfrm>
          <a:prstGeom prst="rect">
            <a:avLst/>
          </a:prstGeom>
          <a:noFill/>
          <a:ln>
            <a:noFill/>
          </a:ln>
        </p:spPr>
      </p:pic>
      <p:pic>
        <p:nvPicPr>
          <p:cNvPr id="107" name="Google Shape;107;p15"/>
          <p:cNvPicPr preferRelativeResize="0"/>
          <p:nvPr/>
        </p:nvPicPr>
        <p:blipFill rotWithShape="1">
          <a:blip r:embed="rId4">
            <a:alphaModFix/>
          </a:blip>
          <a:srcRect b="0" l="0" r="0" t="0"/>
          <a:stretch/>
        </p:blipFill>
        <p:spPr>
          <a:xfrm>
            <a:off x="8389933" y="1152672"/>
            <a:ext cx="3556000" cy="2286000"/>
          </a:xfrm>
          <a:prstGeom prst="rect">
            <a:avLst/>
          </a:prstGeom>
          <a:noFill/>
          <a:ln>
            <a:noFill/>
          </a:ln>
        </p:spPr>
      </p:pic>
      <p:pic>
        <p:nvPicPr>
          <p:cNvPr id="108" name="Google Shape;108;p15"/>
          <p:cNvPicPr preferRelativeResize="0"/>
          <p:nvPr/>
        </p:nvPicPr>
        <p:blipFill rotWithShape="1">
          <a:blip r:embed="rId5">
            <a:alphaModFix/>
          </a:blip>
          <a:srcRect b="0" l="0" r="0" t="0"/>
          <a:stretch/>
        </p:blipFill>
        <p:spPr>
          <a:xfrm>
            <a:off x="4182453" y="2263860"/>
            <a:ext cx="4004894" cy="3337412"/>
          </a:xfrm>
          <a:prstGeom prst="rect">
            <a:avLst/>
          </a:prstGeom>
          <a:noFill/>
          <a:ln>
            <a:noFill/>
          </a:ln>
        </p:spPr>
      </p:pic>
      <p:pic>
        <p:nvPicPr>
          <p:cNvPr id="109" name="Google Shape;109;p15"/>
          <p:cNvPicPr preferRelativeResize="0"/>
          <p:nvPr/>
        </p:nvPicPr>
        <p:blipFill rotWithShape="1">
          <a:blip r:embed="rId6">
            <a:alphaModFix/>
          </a:blip>
          <a:srcRect b="0" l="0" r="0" t="0"/>
          <a:stretch/>
        </p:blipFill>
        <p:spPr>
          <a:xfrm>
            <a:off x="8389933" y="3644699"/>
            <a:ext cx="3619500" cy="2247900"/>
          </a:xfrm>
          <a:prstGeom prst="rect">
            <a:avLst/>
          </a:prstGeom>
          <a:noFill/>
          <a:ln>
            <a:noFill/>
          </a:ln>
        </p:spPr>
      </p:pic>
      <p:pic>
        <p:nvPicPr>
          <p:cNvPr id="110" name="Google Shape;110;p15"/>
          <p:cNvPicPr preferRelativeResize="0"/>
          <p:nvPr/>
        </p:nvPicPr>
        <p:blipFill rotWithShape="1">
          <a:blip r:embed="rId7">
            <a:alphaModFix/>
          </a:blip>
          <a:srcRect b="0" l="0" r="0" t="0"/>
          <a:stretch/>
        </p:blipFill>
        <p:spPr>
          <a:xfrm>
            <a:off x="169867" y="1941729"/>
            <a:ext cx="3810000" cy="2133600"/>
          </a:xfrm>
          <a:prstGeom prst="rect">
            <a:avLst/>
          </a:prstGeom>
          <a:noFill/>
          <a:ln>
            <a:noFill/>
          </a:ln>
        </p:spPr>
      </p:pic>
      <p:sp>
        <p:nvSpPr>
          <p:cNvPr id="111" name="Google Shape;111;p15"/>
          <p:cNvSpPr txBox="1"/>
          <p:nvPr/>
        </p:nvSpPr>
        <p:spPr>
          <a:xfrm>
            <a:off x="489168" y="444786"/>
            <a:ext cx="6981398" cy="707886"/>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4000" u="none" cap="none" strike="noStrike">
                <a:solidFill>
                  <a:schemeClr val="dk1"/>
                </a:solidFill>
                <a:latin typeface="Arial"/>
                <a:ea typeface="Arial"/>
                <a:cs typeface="Arial"/>
                <a:sym typeface="Arial"/>
              </a:rPr>
              <a:t>Advocacy means to “speak for”</a:t>
            </a:r>
            <a:endParaRPr sz="4000">
              <a:solidFill>
                <a:schemeClr val="dk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16"/>
          <p:cNvSpPr/>
          <p:nvPr/>
        </p:nvSpPr>
        <p:spPr>
          <a:xfrm>
            <a:off x="5486401" y="4722906"/>
            <a:ext cx="6501548" cy="156966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400">
                <a:solidFill>
                  <a:schemeClr val="dk1"/>
                </a:solidFill>
                <a:latin typeface="Arial"/>
                <a:ea typeface="Arial"/>
                <a:cs typeface="Arial"/>
                <a:sym typeface="Arial"/>
              </a:rPr>
              <a:t> </a:t>
            </a:r>
            <a:endParaRPr/>
          </a:p>
          <a:p>
            <a:pPr indent="0" lvl="0" marL="0" marR="0" rtl="0" algn="l">
              <a:spcBef>
                <a:spcPts val="0"/>
              </a:spcBef>
              <a:spcAft>
                <a:spcPts val="0"/>
              </a:spcAft>
              <a:buNone/>
            </a:pPr>
            <a:r>
              <a:rPr lang="en-US" sz="3600">
                <a:solidFill>
                  <a:schemeClr val="dk1"/>
                </a:solidFill>
                <a:latin typeface="Arial"/>
                <a:ea typeface="Arial"/>
                <a:cs typeface="Arial"/>
                <a:sym typeface="Arial"/>
              </a:rPr>
              <a:t>Telling your story helps explain how policies impact real people.</a:t>
            </a:r>
            <a:endParaRPr/>
          </a:p>
        </p:txBody>
      </p:sp>
      <p:pic>
        <p:nvPicPr>
          <p:cNvPr id="118" name="Google Shape;118;p16"/>
          <p:cNvPicPr preferRelativeResize="0"/>
          <p:nvPr/>
        </p:nvPicPr>
        <p:blipFill rotWithShape="1">
          <a:blip r:embed="rId3">
            <a:alphaModFix/>
          </a:blip>
          <a:srcRect b="0" l="0" r="0" t="0"/>
          <a:stretch/>
        </p:blipFill>
        <p:spPr>
          <a:xfrm>
            <a:off x="1884283" y="959045"/>
            <a:ext cx="3422966" cy="2281977"/>
          </a:xfrm>
          <a:prstGeom prst="rect">
            <a:avLst/>
          </a:prstGeom>
          <a:noFill/>
          <a:ln>
            <a:noFill/>
          </a:ln>
        </p:spPr>
      </p:pic>
      <p:pic>
        <p:nvPicPr>
          <p:cNvPr id="119" name="Google Shape;119;p16"/>
          <p:cNvPicPr preferRelativeResize="0"/>
          <p:nvPr/>
        </p:nvPicPr>
        <p:blipFill rotWithShape="1">
          <a:blip r:embed="rId4">
            <a:alphaModFix/>
          </a:blip>
          <a:srcRect b="0" l="0" r="0" t="0"/>
          <a:stretch/>
        </p:blipFill>
        <p:spPr>
          <a:xfrm>
            <a:off x="5632386" y="976501"/>
            <a:ext cx="5238750" cy="3929063"/>
          </a:xfrm>
          <a:prstGeom prst="rect">
            <a:avLst/>
          </a:prstGeom>
          <a:noFill/>
          <a:ln>
            <a:noFill/>
          </a:ln>
        </p:spPr>
      </p:pic>
      <p:pic>
        <p:nvPicPr>
          <p:cNvPr id="120" name="Google Shape;120;p16"/>
          <p:cNvPicPr preferRelativeResize="0"/>
          <p:nvPr/>
        </p:nvPicPr>
        <p:blipFill rotWithShape="1">
          <a:blip r:embed="rId5">
            <a:alphaModFix/>
          </a:blip>
          <a:srcRect b="0" l="0" r="0" t="0"/>
          <a:stretch/>
        </p:blipFill>
        <p:spPr>
          <a:xfrm>
            <a:off x="433780" y="3503804"/>
            <a:ext cx="4865768" cy="3090160"/>
          </a:xfrm>
          <a:prstGeom prst="rect">
            <a:avLst/>
          </a:prstGeom>
          <a:noFill/>
          <a:ln>
            <a:noFill/>
          </a:ln>
        </p:spPr>
      </p:pic>
      <p:sp>
        <p:nvSpPr>
          <p:cNvPr id="121" name="Google Shape;121;p16"/>
          <p:cNvSpPr txBox="1"/>
          <p:nvPr/>
        </p:nvSpPr>
        <p:spPr>
          <a:xfrm>
            <a:off x="433780" y="235829"/>
            <a:ext cx="11742317" cy="92333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3600">
                <a:solidFill>
                  <a:schemeClr val="dk1"/>
                </a:solidFill>
                <a:latin typeface="Arial"/>
                <a:ea typeface="Arial"/>
                <a:cs typeface="Arial"/>
                <a:sym typeface="Arial"/>
              </a:rPr>
              <a:t>Policy Advocacy is speaking for particular kinds of policies.</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pic>
        <p:nvPicPr>
          <p:cNvPr id="127" name="Google Shape;127;p17"/>
          <p:cNvPicPr preferRelativeResize="0"/>
          <p:nvPr/>
        </p:nvPicPr>
        <p:blipFill rotWithShape="1">
          <a:blip r:embed="rId3">
            <a:alphaModFix/>
          </a:blip>
          <a:srcRect b="0" l="0" r="0" t="0"/>
          <a:stretch/>
        </p:blipFill>
        <p:spPr>
          <a:xfrm>
            <a:off x="2678439" y="0"/>
            <a:ext cx="6023601" cy="6043764"/>
          </a:xfrm>
          <a:prstGeom prst="rect">
            <a:avLst/>
          </a:prstGeom>
          <a:noFill/>
          <a:ln>
            <a:noFill/>
          </a:ln>
        </p:spPr>
      </p:pic>
      <p:sp>
        <p:nvSpPr>
          <p:cNvPr id="128" name="Google Shape;128;p17"/>
          <p:cNvSpPr/>
          <p:nvPr/>
        </p:nvSpPr>
        <p:spPr>
          <a:xfrm>
            <a:off x="2674637" y="0"/>
            <a:ext cx="6023601" cy="6043764"/>
          </a:xfrm>
          <a:prstGeom prst="rect">
            <a:avLst/>
          </a:prstGeom>
          <a:solidFill>
            <a:srgbClr val="4472C4">
              <a:alpha val="49803"/>
            </a:srgbClr>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9" name="Google Shape;129;p17"/>
          <p:cNvSpPr txBox="1"/>
          <p:nvPr/>
        </p:nvSpPr>
        <p:spPr>
          <a:xfrm>
            <a:off x="868680" y="960120"/>
            <a:ext cx="1127681" cy="4616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2400">
                <a:solidFill>
                  <a:schemeClr val="dk1"/>
                </a:solidFill>
                <a:latin typeface="Calibri"/>
                <a:ea typeface="Calibri"/>
                <a:cs typeface="Calibri"/>
                <a:sym typeface="Calibri"/>
              </a:rPr>
              <a:t>Federal</a:t>
            </a:r>
            <a:endParaRPr b="1" sz="2400">
              <a:solidFill>
                <a:schemeClr val="dk1"/>
              </a:solidFill>
              <a:latin typeface="Calibri"/>
              <a:ea typeface="Calibri"/>
              <a:cs typeface="Calibri"/>
              <a:sym typeface="Calibri"/>
            </a:endParaRPr>
          </a:p>
        </p:txBody>
      </p:sp>
      <p:sp>
        <p:nvSpPr>
          <p:cNvPr id="130" name="Google Shape;130;p17"/>
          <p:cNvSpPr txBox="1"/>
          <p:nvPr/>
        </p:nvSpPr>
        <p:spPr>
          <a:xfrm>
            <a:off x="2678439" y="1313722"/>
            <a:ext cx="5913119" cy="3785652"/>
          </a:xfrm>
          <a:prstGeom prst="rect">
            <a:avLst/>
          </a:prstGeom>
          <a:noFill/>
          <a:ln cap="flat" cmpd="sng" w="9525">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8000">
                <a:solidFill>
                  <a:schemeClr val="lt1"/>
                </a:solidFill>
                <a:latin typeface="Arial"/>
                <a:ea typeface="Arial"/>
                <a:cs typeface="Arial"/>
                <a:sym typeface="Arial"/>
              </a:rPr>
              <a:t>The Branches and Levels of Government</a:t>
            </a:r>
            <a:endParaRPr sz="8000">
              <a:solidFill>
                <a:schemeClr val="lt1"/>
              </a:solidFill>
              <a:latin typeface="Arial"/>
              <a:ea typeface="Arial"/>
              <a:cs typeface="Arial"/>
              <a:sym typeface="Arial"/>
            </a:endParaRPr>
          </a:p>
        </p:txBody>
      </p:sp>
      <p:sp>
        <p:nvSpPr>
          <p:cNvPr id="131" name="Google Shape;131;p17"/>
          <p:cNvSpPr txBox="1"/>
          <p:nvPr/>
        </p:nvSpPr>
        <p:spPr>
          <a:xfrm>
            <a:off x="976305" y="3002280"/>
            <a:ext cx="843885" cy="4616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2400">
                <a:solidFill>
                  <a:schemeClr val="dk1"/>
                </a:solidFill>
                <a:latin typeface="Calibri"/>
                <a:ea typeface="Calibri"/>
                <a:cs typeface="Calibri"/>
                <a:sym typeface="Calibri"/>
              </a:rPr>
              <a:t>State</a:t>
            </a:r>
            <a:endParaRPr b="1" sz="2400">
              <a:solidFill>
                <a:schemeClr val="dk1"/>
              </a:solidFill>
              <a:latin typeface="Calibri"/>
              <a:ea typeface="Calibri"/>
              <a:cs typeface="Calibri"/>
              <a:sym typeface="Calibri"/>
            </a:endParaRPr>
          </a:p>
        </p:txBody>
      </p:sp>
      <p:sp>
        <p:nvSpPr>
          <p:cNvPr id="132" name="Google Shape;132;p17"/>
          <p:cNvSpPr txBox="1"/>
          <p:nvPr/>
        </p:nvSpPr>
        <p:spPr>
          <a:xfrm>
            <a:off x="976305" y="4953000"/>
            <a:ext cx="833946" cy="4616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2400">
                <a:solidFill>
                  <a:schemeClr val="dk1"/>
                </a:solidFill>
                <a:latin typeface="Calibri"/>
                <a:ea typeface="Calibri"/>
                <a:cs typeface="Calibri"/>
                <a:sym typeface="Calibri"/>
              </a:rPr>
              <a:t>Local</a:t>
            </a:r>
            <a:endParaRPr b="1" sz="2400">
              <a:solidFill>
                <a:schemeClr val="dk1"/>
              </a:solidFill>
              <a:latin typeface="Calibri"/>
              <a:ea typeface="Calibri"/>
              <a:cs typeface="Calibri"/>
              <a:sym typeface="Calibri"/>
            </a:endParaRPr>
          </a:p>
        </p:txBody>
      </p:sp>
      <p:sp>
        <p:nvSpPr>
          <p:cNvPr id="133" name="Google Shape;133;p17"/>
          <p:cNvSpPr txBox="1"/>
          <p:nvPr/>
        </p:nvSpPr>
        <p:spPr>
          <a:xfrm>
            <a:off x="3139440" y="6146627"/>
            <a:ext cx="1520866" cy="4616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2400">
                <a:solidFill>
                  <a:schemeClr val="dk1"/>
                </a:solidFill>
                <a:latin typeface="Calibri"/>
                <a:ea typeface="Calibri"/>
                <a:cs typeface="Calibri"/>
                <a:sym typeface="Calibri"/>
              </a:rPr>
              <a:t>Legislative</a:t>
            </a:r>
            <a:endParaRPr b="1" sz="2400">
              <a:solidFill>
                <a:schemeClr val="dk1"/>
              </a:solidFill>
              <a:latin typeface="Calibri"/>
              <a:ea typeface="Calibri"/>
              <a:cs typeface="Calibri"/>
              <a:sym typeface="Calibri"/>
            </a:endParaRPr>
          </a:p>
        </p:txBody>
      </p:sp>
      <p:sp>
        <p:nvSpPr>
          <p:cNvPr id="134" name="Google Shape;134;p17"/>
          <p:cNvSpPr txBox="1"/>
          <p:nvPr/>
        </p:nvSpPr>
        <p:spPr>
          <a:xfrm>
            <a:off x="5098665" y="6146627"/>
            <a:ext cx="1399550" cy="4616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2400">
                <a:solidFill>
                  <a:schemeClr val="dk1"/>
                </a:solidFill>
                <a:latin typeface="Calibri"/>
                <a:ea typeface="Calibri"/>
                <a:cs typeface="Calibri"/>
                <a:sym typeface="Calibri"/>
              </a:rPr>
              <a:t>Executive</a:t>
            </a:r>
            <a:endParaRPr b="1" sz="2400">
              <a:solidFill>
                <a:schemeClr val="dk1"/>
              </a:solidFill>
              <a:latin typeface="Calibri"/>
              <a:ea typeface="Calibri"/>
              <a:cs typeface="Calibri"/>
              <a:sym typeface="Calibri"/>
            </a:endParaRPr>
          </a:p>
        </p:txBody>
      </p:sp>
      <p:sp>
        <p:nvSpPr>
          <p:cNvPr id="135" name="Google Shape;135;p17"/>
          <p:cNvSpPr txBox="1"/>
          <p:nvPr/>
        </p:nvSpPr>
        <p:spPr>
          <a:xfrm>
            <a:off x="7147560" y="6146627"/>
            <a:ext cx="1124026" cy="4616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2400">
                <a:solidFill>
                  <a:schemeClr val="dk1"/>
                </a:solidFill>
                <a:latin typeface="Calibri"/>
                <a:ea typeface="Calibri"/>
                <a:cs typeface="Calibri"/>
                <a:sym typeface="Calibri"/>
              </a:rPr>
              <a:t>Judicial</a:t>
            </a:r>
            <a:endParaRPr b="1" sz="2400">
              <a:solidFill>
                <a:schemeClr val="dk1"/>
              </a:solidFill>
              <a:latin typeface="Calibri"/>
              <a:ea typeface="Calibri"/>
              <a:cs typeface="Calibri"/>
              <a:sym typeface="Calibri"/>
            </a:endParaRPr>
          </a:p>
        </p:txBody>
      </p:sp>
      <p:sp>
        <p:nvSpPr>
          <p:cNvPr id="136" name="Google Shape;136;p17"/>
          <p:cNvSpPr txBox="1"/>
          <p:nvPr/>
        </p:nvSpPr>
        <p:spPr>
          <a:xfrm>
            <a:off x="9858542" y="590788"/>
            <a:ext cx="1032847"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Congress</a:t>
            </a:r>
            <a:endParaRPr sz="1800">
              <a:solidFill>
                <a:schemeClr val="dk1"/>
              </a:solidFill>
              <a:latin typeface="Calibri"/>
              <a:ea typeface="Calibri"/>
              <a:cs typeface="Calibri"/>
              <a:sym typeface="Calibri"/>
            </a:endParaRPr>
          </a:p>
        </p:txBody>
      </p:sp>
      <p:sp>
        <p:nvSpPr>
          <p:cNvPr id="137" name="Google Shape;137;p17"/>
          <p:cNvSpPr txBox="1"/>
          <p:nvPr/>
        </p:nvSpPr>
        <p:spPr>
          <a:xfrm>
            <a:off x="9773808" y="2790603"/>
            <a:ext cx="1202317"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Legislature</a:t>
            </a:r>
            <a:endParaRPr sz="1800">
              <a:solidFill>
                <a:schemeClr val="dk1"/>
              </a:solidFill>
              <a:latin typeface="Calibri"/>
              <a:ea typeface="Calibri"/>
              <a:cs typeface="Calibri"/>
              <a:sym typeface="Calibri"/>
            </a:endParaRPr>
          </a:p>
        </p:txBody>
      </p:sp>
      <p:sp>
        <p:nvSpPr>
          <p:cNvPr id="138" name="Google Shape;138;p17"/>
          <p:cNvSpPr txBox="1"/>
          <p:nvPr/>
        </p:nvSpPr>
        <p:spPr>
          <a:xfrm>
            <a:off x="9045116" y="4768334"/>
            <a:ext cx="2796364" cy="92333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School Board, City Council, County Commissioners</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9" name="Google Shape;139;p17"/>
          <p:cNvSpPr txBox="1"/>
          <p:nvPr/>
        </p:nvSpPr>
        <p:spPr>
          <a:xfrm>
            <a:off x="10457938" y="934215"/>
            <a:ext cx="1036374"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“The Hil”</a:t>
            </a:r>
            <a:endParaRPr sz="1800">
              <a:solidFill>
                <a:schemeClr val="dk1"/>
              </a:solidFill>
              <a:latin typeface="Calibri"/>
              <a:ea typeface="Calibri"/>
              <a:cs typeface="Calibri"/>
              <a:sym typeface="Calibri"/>
            </a:endParaRPr>
          </a:p>
        </p:txBody>
      </p:sp>
      <p:sp>
        <p:nvSpPr>
          <p:cNvPr id="140" name="Google Shape;140;p17"/>
          <p:cNvSpPr txBox="1"/>
          <p:nvPr/>
        </p:nvSpPr>
        <p:spPr>
          <a:xfrm>
            <a:off x="10093648" y="3117340"/>
            <a:ext cx="1994970"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“The Pink Building”</a:t>
            </a:r>
            <a:endParaRPr sz="1800">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18"/>
          <p:cNvSpPr txBox="1"/>
          <p:nvPr/>
        </p:nvSpPr>
        <p:spPr>
          <a:xfrm>
            <a:off x="327547" y="218364"/>
            <a:ext cx="4271169" cy="64633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3600">
                <a:solidFill>
                  <a:schemeClr val="dk1"/>
                </a:solidFill>
                <a:latin typeface="Libre Franklin Thin"/>
                <a:ea typeface="Libre Franklin Thin"/>
                <a:cs typeface="Libre Franklin Thin"/>
                <a:sym typeface="Libre Franklin Thin"/>
              </a:rPr>
              <a:t>Moving from Worry…</a:t>
            </a:r>
            <a:endParaRPr sz="3600">
              <a:solidFill>
                <a:schemeClr val="dk1"/>
              </a:solidFill>
              <a:latin typeface="Libre Franklin Thin"/>
              <a:ea typeface="Libre Franklin Thin"/>
              <a:cs typeface="Libre Franklin Thin"/>
              <a:sym typeface="Libre Franklin Thin"/>
            </a:endParaRPr>
          </a:p>
        </p:txBody>
      </p:sp>
      <p:sp>
        <p:nvSpPr>
          <p:cNvPr id="147" name="Google Shape;147;p18"/>
          <p:cNvSpPr txBox="1"/>
          <p:nvPr/>
        </p:nvSpPr>
        <p:spPr>
          <a:xfrm>
            <a:off x="7817476" y="5716678"/>
            <a:ext cx="4142512" cy="120032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7200">
                <a:solidFill>
                  <a:schemeClr val="dk1"/>
                </a:solidFill>
                <a:latin typeface="Libre Franklin Thin"/>
                <a:ea typeface="Libre Franklin Thin"/>
                <a:cs typeface="Libre Franklin Thin"/>
                <a:sym typeface="Libre Franklin Thin"/>
              </a:rPr>
              <a:t>…to Work</a:t>
            </a:r>
            <a:endParaRPr sz="7200">
              <a:solidFill>
                <a:schemeClr val="dk1"/>
              </a:solidFill>
              <a:latin typeface="Libre Franklin Thin"/>
              <a:ea typeface="Libre Franklin Thin"/>
              <a:cs typeface="Libre Franklin Thin"/>
              <a:sym typeface="Libre Franklin Thin"/>
            </a:endParaRPr>
          </a:p>
        </p:txBody>
      </p:sp>
      <p:pic>
        <p:nvPicPr>
          <p:cNvPr id="148" name="Google Shape;148;p18"/>
          <p:cNvPicPr preferRelativeResize="0"/>
          <p:nvPr/>
        </p:nvPicPr>
        <p:blipFill rotWithShape="1">
          <a:blip r:embed="rId3">
            <a:alphaModFix/>
          </a:blip>
          <a:srcRect b="18010" l="17679" r="20099" t="10945"/>
          <a:stretch/>
        </p:blipFill>
        <p:spPr>
          <a:xfrm>
            <a:off x="327547" y="1221186"/>
            <a:ext cx="5131743" cy="4394580"/>
          </a:xfrm>
          <a:prstGeom prst="rect">
            <a:avLst/>
          </a:prstGeom>
          <a:noFill/>
          <a:ln>
            <a:noFill/>
          </a:ln>
        </p:spPr>
      </p:pic>
      <p:pic>
        <p:nvPicPr>
          <p:cNvPr id="149" name="Google Shape;149;p18"/>
          <p:cNvPicPr preferRelativeResize="0"/>
          <p:nvPr/>
        </p:nvPicPr>
        <p:blipFill rotWithShape="1">
          <a:blip r:embed="rId4">
            <a:alphaModFix/>
          </a:blip>
          <a:srcRect b="0" l="0" r="0" t="0"/>
          <a:stretch/>
        </p:blipFill>
        <p:spPr>
          <a:xfrm>
            <a:off x="6384546" y="541529"/>
            <a:ext cx="4905519" cy="5175149"/>
          </a:xfrm>
          <a:prstGeom prst="rect">
            <a:avLst/>
          </a:prstGeom>
          <a:noFill/>
          <a:ln>
            <a:noFill/>
          </a:ln>
        </p:spPr>
      </p:pic>
      <p:sp>
        <p:nvSpPr>
          <p:cNvPr id="150" name="Google Shape;150;p18"/>
          <p:cNvSpPr txBox="1"/>
          <p:nvPr/>
        </p:nvSpPr>
        <p:spPr>
          <a:xfrm>
            <a:off x="10494759" y="5061768"/>
            <a:ext cx="1650003"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Climate Change</a:t>
            </a:r>
            <a:endParaRPr sz="1800">
              <a:solidFill>
                <a:schemeClr val="dk1"/>
              </a:solidFill>
              <a:latin typeface="Calibri"/>
              <a:ea typeface="Calibri"/>
              <a:cs typeface="Calibri"/>
              <a:sym typeface="Calibri"/>
            </a:endParaRPr>
          </a:p>
        </p:txBody>
      </p:sp>
      <p:sp>
        <p:nvSpPr>
          <p:cNvPr id="151" name="Google Shape;151;p18"/>
          <p:cNvSpPr txBox="1"/>
          <p:nvPr/>
        </p:nvSpPr>
        <p:spPr>
          <a:xfrm>
            <a:off x="6050419" y="541529"/>
            <a:ext cx="1560235"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Public Budgets</a:t>
            </a:r>
            <a:endParaRPr sz="1800">
              <a:solidFill>
                <a:schemeClr val="dk1"/>
              </a:solidFill>
              <a:latin typeface="Calibri"/>
              <a:ea typeface="Calibri"/>
              <a:cs typeface="Calibri"/>
              <a:sym typeface="Calibri"/>
            </a:endParaRPr>
          </a:p>
        </p:txBody>
      </p:sp>
      <p:sp>
        <p:nvSpPr>
          <p:cNvPr id="152" name="Google Shape;152;p18"/>
          <p:cNvSpPr txBox="1"/>
          <p:nvPr/>
        </p:nvSpPr>
        <p:spPr>
          <a:xfrm>
            <a:off x="10816568" y="2944438"/>
            <a:ext cx="1101327"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Migration</a:t>
            </a:r>
            <a:endParaRPr sz="1800">
              <a:solidFill>
                <a:schemeClr val="dk1"/>
              </a:solidFill>
              <a:latin typeface="Calibri"/>
              <a:ea typeface="Calibri"/>
              <a:cs typeface="Calibri"/>
              <a:sym typeface="Calibri"/>
            </a:endParaRPr>
          </a:p>
        </p:txBody>
      </p:sp>
      <p:sp>
        <p:nvSpPr>
          <p:cNvPr id="153" name="Google Shape;153;p18"/>
          <p:cNvSpPr txBox="1"/>
          <p:nvPr/>
        </p:nvSpPr>
        <p:spPr>
          <a:xfrm>
            <a:off x="5920468" y="5347346"/>
            <a:ext cx="2131697"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COVID</a:t>
            </a:r>
            <a:endParaRPr sz="1800">
              <a:solidFill>
                <a:schemeClr val="dk1"/>
              </a:solidFill>
              <a:latin typeface="Calibri"/>
              <a:ea typeface="Calibri"/>
              <a:cs typeface="Calibri"/>
              <a:sym typeface="Calibri"/>
            </a:endParaRPr>
          </a:p>
        </p:txBody>
      </p:sp>
      <p:sp>
        <p:nvSpPr>
          <p:cNvPr id="154" name="Google Shape;154;p18"/>
          <p:cNvSpPr txBox="1"/>
          <p:nvPr/>
        </p:nvSpPr>
        <p:spPr>
          <a:xfrm>
            <a:off x="4866839" y="4796898"/>
            <a:ext cx="2058320"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Medicaid Expansion</a:t>
            </a:r>
            <a:endParaRPr/>
          </a:p>
        </p:txBody>
      </p:sp>
      <p:sp>
        <p:nvSpPr>
          <p:cNvPr id="155" name="Google Shape;155;p18"/>
          <p:cNvSpPr txBox="1"/>
          <p:nvPr/>
        </p:nvSpPr>
        <p:spPr>
          <a:xfrm>
            <a:off x="8977421" y="5431100"/>
            <a:ext cx="1517338"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Disaster Relief</a:t>
            </a:r>
            <a:endParaRPr sz="1800">
              <a:solidFill>
                <a:schemeClr val="dk1"/>
              </a:solidFill>
              <a:latin typeface="Calibri"/>
              <a:ea typeface="Calibri"/>
              <a:cs typeface="Calibri"/>
              <a:sym typeface="Calibri"/>
            </a:endParaRPr>
          </a:p>
        </p:txBody>
      </p:sp>
      <p:sp>
        <p:nvSpPr>
          <p:cNvPr id="156" name="Google Shape;156;p18"/>
          <p:cNvSpPr txBox="1"/>
          <p:nvPr/>
        </p:nvSpPr>
        <p:spPr>
          <a:xfrm>
            <a:off x="10036931" y="179296"/>
            <a:ext cx="2049151"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Hunger and Poverty</a:t>
            </a:r>
            <a:endParaRPr sz="1800">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19"/>
          <p:cNvSpPr txBox="1"/>
          <p:nvPr>
            <p:ph type="title"/>
          </p:nvPr>
        </p:nvSpPr>
        <p:spPr>
          <a:xfrm>
            <a:off x="1143000" y="2072163"/>
            <a:ext cx="391668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Calibri"/>
              <a:buNone/>
            </a:pPr>
            <a:r>
              <a:rPr lang="en-US"/>
              <a:t>Getting Creative</a:t>
            </a:r>
            <a:endParaRPr/>
          </a:p>
        </p:txBody>
      </p:sp>
      <p:pic>
        <p:nvPicPr>
          <p:cNvPr id="162" name="Google Shape;162;p19"/>
          <p:cNvPicPr preferRelativeResize="0"/>
          <p:nvPr/>
        </p:nvPicPr>
        <p:blipFill rotWithShape="1">
          <a:blip r:embed="rId3">
            <a:alphaModFix/>
          </a:blip>
          <a:srcRect b="3011" l="17778" r="13110" t="5136"/>
          <a:stretch/>
        </p:blipFill>
        <p:spPr>
          <a:xfrm rot="5400000">
            <a:off x="6621780" y="1035526"/>
            <a:ext cx="4739640" cy="47244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pic>
        <p:nvPicPr>
          <p:cNvPr id="167" name="Google Shape;167;p20"/>
          <p:cNvPicPr preferRelativeResize="0"/>
          <p:nvPr/>
        </p:nvPicPr>
        <p:blipFill rotWithShape="1">
          <a:blip r:embed="rId3">
            <a:alphaModFix/>
          </a:blip>
          <a:srcRect b="0" l="0" r="0" t="0"/>
          <a:stretch/>
        </p:blipFill>
        <p:spPr>
          <a:xfrm>
            <a:off x="1600200" y="1076800"/>
            <a:ext cx="9570720" cy="4785360"/>
          </a:xfrm>
          <a:prstGeom prst="rect">
            <a:avLst/>
          </a:prstGeom>
          <a:noFill/>
          <a:ln>
            <a:noFill/>
          </a:ln>
        </p:spPr>
      </p:pic>
      <p:sp>
        <p:nvSpPr>
          <p:cNvPr id="168" name="Google Shape;168;p20"/>
          <p:cNvSpPr txBox="1"/>
          <p:nvPr/>
        </p:nvSpPr>
        <p:spPr>
          <a:xfrm>
            <a:off x="7482840" y="490060"/>
            <a:ext cx="4587240" cy="5567363"/>
          </a:xfrm>
          <a:prstGeom prst="rect">
            <a:avLst/>
          </a:prstGeom>
          <a:solidFill>
            <a:srgbClr val="FFFFFF">
              <a:alpha val="74901"/>
            </a:srgbClr>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800"/>
              <a:buFont typeface="Arial"/>
              <a:buNone/>
            </a:pPr>
            <a:r>
              <a:rPr b="1" lang="en-US" sz="2800">
                <a:solidFill>
                  <a:schemeClr val="dk1"/>
                </a:solidFill>
                <a:latin typeface="Calibri"/>
                <a:ea typeface="Calibri"/>
                <a:cs typeface="Calibri"/>
                <a:sym typeface="Calibri"/>
              </a:rPr>
              <a:t>Creative Advocacy</a:t>
            </a:r>
            <a:endParaRPr/>
          </a:p>
          <a:p>
            <a:pPr indent="0" lvl="0" marL="0" marR="0" rtl="0" algn="l">
              <a:lnSpc>
                <a:spcPct val="100000"/>
              </a:lnSpc>
              <a:spcBef>
                <a:spcPts val="0"/>
              </a:spcBef>
              <a:spcAft>
                <a:spcPts val="0"/>
              </a:spcAft>
              <a:buClr>
                <a:schemeClr val="dk1"/>
              </a:buClr>
              <a:buSzPts val="2800"/>
              <a:buFont typeface="Arial"/>
              <a:buNone/>
            </a:pPr>
            <a:r>
              <a:t/>
            </a:r>
            <a:endParaRPr sz="2800">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C00000"/>
              </a:buClr>
              <a:buSzPts val="2800"/>
              <a:buFont typeface="Arial"/>
              <a:buNone/>
            </a:pPr>
            <a:r>
              <a:rPr lang="en-US" sz="2800" strike="sngStrike">
                <a:solidFill>
                  <a:srgbClr val="C00000"/>
                </a:solidFill>
                <a:latin typeface="Calibri"/>
                <a:ea typeface="Calibri"/>
                <a:cs typeface="Calibri"/>
                <a:sym typeface="Calibri"/>
              </a:rPr>
              <a:t>Capitol visits</a:t>
            </a:r>
            <a:endParaRPr/>
          </a:p>
          <a:p>
            <a:pPr indent="0" lvl="0" marL="0" marR="0" rtl="0" algn="ctr">
              <a:lnSpc>
                <a:spcPct val="100000"/>
              </a:lnSpc>
              <a:spcBef>
                <a:spcPts val="0"/>
              </a:spcBef>
              <a:spcAft>
                <a:spcPts val="0"/>
              </a:spcAft>
              <a:buClr>
                <a:srgbClr val="C00000"/>
              </a:buClr>
              <a:buSzPts val="2800"/>
              <a:buFont typeface="Arial"/>
              <a:buNone/>
            </a:pPr>
            <a:r>
              <a:rPr lang="en-US" sz="2800" strike="sngStrike">
                <a:solidFill>
                  <a:srgbClr val="C00000"/>
                </a:solidFill>
                <a:latin typeface="Calibri"/>
                <a:ea typeface="Calibri"/>
                <a:cs typeface="Calibri"/>
                <a:sym typeface="Calibri"/>
              </a:rPr>
              <a:t>Rallies</a:t>
            </a:r>
            <a:endParaRPr/>
          </a:p>
          <a:p>
            <a:pPr indent="0" lvl="0" marL="0" marR="0" rtl="0" algn="ctr">
              <a:lnSpc>
                <a:spcPct val="100000"/>
              </a:lnSpc>
              <a:spcBef>
                <a:spcPts val="0"/>
              </a:spcBef>
              <a:spcAft>
                <a:spcPts val="0"/>
              </a:spcAft>
              <a:buClr>
                <a:srgbClr val="385623"/>
              </a:buClr>
              <a:buSzPts val="2800"/>
              <a:buFont typeface="Arial"/>
              <a:buNone/>
            </a:pPr>
            <a:r>
              <a:rPr b="1" lang="en-US" sz="2800">
                <a:solidFill>
                  <a:srgbClr val="385623"/>
                </a:solidFill>
                <a:latin typeface="Calibri"/>
                <a:ea typeface="Calibri"/>
                <a:cs typeface="Calibri"/>
                <a:sym typeface="Calibri"/>
              </a:rPr>
              <a:t>District</a:t>
            </a:r>
            <a:r>
              <a:rPr lang="en-US" sz="2800">
                <a:solidFill>
                  <a:schemeClr val="dk1"/>
                </a:solidFill>
                <a:latin typeface="Calibri"/>
                <a:ea typeface="Calibri"/>
                <a:cs typeface="Calibri"/>
                <a:sym typeface="Calibri"/>
              </a:rPr>
              <a:t> </a:t>
            </a:r>
            <a:r>
              <a:rPr lang="en-US" sz="2800" strike="sngStrike">
                <a:solidFill>
                  <a:srgbClr val="C00000"/>
                </a:solidFill>
                <a:latin typeface="Calibri"/>
                <a:ea typeface="Calibri"/>
                <a:cs typeface="Calibri"/>
                <a:sym typeface="Calibri"/>
              </a:rPr>
              <a:t>visits </a:t>
            </a:r>
            <a:r>
              <a:rPr b="1" i="1" lang="en-US" sz="2800">
                <a:solidFill>
                  <a:srgbClr val="385623"/>
                </a:solidFill>
                <a:latin typeface="Calibri"/>
                <a:ea typeface="Calibri"/>
                <a:cs typeface="Calibri"/>
                <a:sym typeface="Calibri"/>
              </a:rPr>
              <a:t>drop-offs</a:t>
            </a:r>
            <a:endParaRPr/>
          </a:p>
          <a:p>
            <a:pPr indent="0" lvl="0" marL="0" marR="0" rtl="0" algn="ctr">
              <a:lnSpc>
                <a:spcPct val="100000"/>
              </a:lnSpc>
              <a:spcBef>
                <a:spcPts val="0"/>
              </a:spcBef>
              <a:spcAft>
                <a:spcPts val="0"/>
              </a:spcAft>
              <a:buClr>
                <a:srgbClr val="385623"/>
              </a:buClr>
              <a:buSzPts val="2800"/>
              <a:buFont typeface="Arial"/>
              <a:buNone/>
            </a:pPr>
            <a:r>
              <a:rPr b="1" lang="en-US" sz="2800">
                <a:solidFill>
                  <a:srgbClr val="385623"/>
                </a:solidFill>
                <a:latin typeface="Calibri"/>
                <a:ea typeface="Calibri"/>
                <a:cs typeface="Calibri"/>
                <a:sym typeface="Calibri"/>
              </a:rPr>
              <a:t>Phone calls</a:t>
            </a:r>
            <a:endParaRPr/>
          </a:p>
          <a:p>
            <a:pPr indent="0" lvl="0" marL="0" marR="0" rtl="0" algn="ctr">
              <a:lnSpc>
                <a:spcPct val="100000"/>
              </a:lnSpc>
              <a:spcBef>
                <a:spcPts val="0"/>
              </a:spcBef>
              <a:spcAft>
                <a:spcPts val="0"/>
              </a:spcAft>
              <a:buClr>
                <a:srgbClr val="385623"/>
              </a:buClr>
              <a:buSzPts val="2800"/>
              <a:buFont typeface="Arial"/>
              <a:buNone/>
            </a:pPr>
            <a:r>
              <a:rPr b="1" lang="en-US" sz="2800">
                <a:solidFill>
                  <a:srgbClr val="385623"/>
                </a:solidFill>
                <a:latin typeface="Calibri"/>
                <a:ea typeface="Calibri"/>
                <a:cs typeface="Calibri"/>
                <a:sym typeface="Calibri"/>
              </a:rPr>
              <a:t>Social media</a:t>
            </a:r>
            <a:endParaRPr/>
          </a:p>
          <a:p>
            <a:pPr indent="0" lvl="0" marL="0" marR="0" rtl="0" algn="ctr">
              <a:lnSpc>
                <a:spcPct val="100000"/>
              </a:lnSpc>
              <a:spcBef>
                <a:spcPts val="0"/>
              </a:spcBef>
              <a:spcAft>
                <a:spcPts val="0"/>
              </a:spcAft>
              <a:buClr>
                <a:srgbClr val="385623"/>
              </a:buClr>
              <a:buSzPts val="2800"/>
              <a:buFont typeface="Arial"/>
              <a:buNone/>
            </a:pPr>
            <a:r>
              <a:rPr b="1" lang="en-US" sz="2800">
                <a:solidFill>
                  <a:srgbClr val="385623"/>
                </a:solidFill>
                <a:latin typeface="Calibri"/>
                <a:ea typeface="Calibri"/>
                <a:cs typeface="Calibri"/>
                <a:sym typeface="Calibri"/>
              </a:rPr>
              <a:t>USPS</a:t>
            </a:r>
            <a:endParaRPr/>
          </a:p>
          <a:p>
            <a:pPr indent="0" lvl="0" marL="0" marR="0" rtl="0" algn="ctr">
              <a:lnSpc>
                <a:spcPct val="100000"/>
              </a:lnSpc>
              <a:spcBef>
                <a:spcPts val="0"/>
              </a:spcBef>
              <a:spcAft>
                <a:spcPts val="0"/>
              </a:spcAft>
              <a:buClr>
                <a:srgbClr val="385623"/>
              </a:buClr>
              <a:buSzPts val="2800"/>
              <a:buFont typeface="Arial"/>
              <a:buNone/>
            </a:pPr>
            <a:r>
              <a:rPr b="1" lang="en-US" sz="2800">
                <a:solidFill>
                  <a:srgbClr val="385623"/>
                </a:solidFill>
                <a:latin typeface="Calibri"/>
                <a:ea typeface="Calibri"/>
                <a:cs typeface="Calibri"/>
                <a:sym typeface="Calibri"/>
              </a:rPr>
              <a:t>Zoom</a:t>
            </a:r>
            <a:endParaRPr/>
          </a:p>
          <a:p>
            <a:pPr indent="0" lvl="0" marL="0" marR="0" rtl="0" algn="l">
              <a:lnSpc>
                <a:spcPct val="100000"/>
              </a:lnSpc>
              <a:spcBef>
                <a:spcPts val="0"/>
              </a:spcBef>
              <a:spcAft>
                <a:spcPts val="0"/>
              </a:spcAft>
              <a:buClr>
                <a:schemeClr val="dk1"/>
              </a:buClr>
              <a:buSzPts val="2800"/>
              <a:buFont typeface="Arial"/>
              <a:buNone/>
            </a:pPr>
            <a:r>
              <a:t/>
            </a:r>
            <a:endParaRPr sz="28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800"/>
              <a:buFont typeface="Arial"/>
              <a:buNone/>
            </a:pPr>
            <a:r>
              <a:t/>
            </a:r>
            <a:endParaRPr sz="2800">
              <a:solidFill>
                <a:schemeClr val="dk1"/>
              </a:solidFill>
              <a:latin typeface="Calibri"/>
              <a:ea typeface="Calibri"/>
              <a:cs typeface="Calibri"/>
              <a:sym typeface="Calibri"/>
            </a:endParaRPr>
          </a:p>
        </p:txBody>
      </p:sp>
      <p:sp>
        <p:nvSpPr>
          <p:cNvPr id="169" name="Google Shape;169;p20"/>
          <p:cNvSpPr txBox="1"/>
          <p:nvPr>
            <p:ph idx="1" type="body"/>
          </p:nvPr>
        </p:nvSpPr>
        <p:spPr>
          <a:xfrm>
            <a:off x="350520" y="685799"/>
            <a:ext cx="4587240" cy="5567363"/>
          </a:xfrm>
          <a:prstGeom prst="rect">
            <a:avLst/>
          </a:prstGeom>
          <a:solidFill>
            <a:schemeClr val="lt1">
              <a:alpha val="74901"/>
            </a:schemeClr>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800"/>
              <a:buFont typeface="Calibri"/>
              <a:buNone/>
            </a:pPr>
            <a:r>
              <a:rPr b="1" lang="en-US"/>
              <a:t>“Normal” Advocacy</a:t>
            </a:r>
            <a:endParaRPr/>
          </a:p>
          <a:p>
            <a:pPr indent="0" lvl="0" marL="0" marR="0" rtl="0" algn="l">
              <a:lnSpc>
                <a:spcPct val="100000"/>
              </a:lnSpc>
              <a:spcBef>
                <a:spcPts val="0"/>
              </a:spcBef>
              <a:spcAft>
                <a:spcPts val="0"/>
              </a:spcAft>
              <a:buClr>
                <a:schemeClr val="dk1"/>
              </a:buClr>
              <a:buSzPts val="2800"/>
              <a:buFont typeface="Calibri"/>
              <a:buNone/>
            </a:pPr>
            <a:r>
              <a:t/>
            </a:r>
            <a:endParaRPr/>
          </a:p>
          <a:p>
            <a:pPr indent="0" lvl="0" marL="0" marR="0" rtl="0" algn="ctr">
              <a:lnSpc>
                <a:spcPct val="100000"/>
              </a:lnSpc>
              <a:spcBef>
                <a:spcPts val="0"/>
              </a:spcBef>
              <a:spcAft>
                <a:spcPts val="0"/>
              </a:spcAft>
              <a:buClr>
                <a:srgbClr val="385623"/>
              </a:buClr>
              <a:buSzPts val="2800"/>
              <a:buFont typeface="Calibri"/>
              <a:buNone/>
            </a:pPr>
            <a:r>
              <a:rPr b="1" lang="en-US">
                <a:solidFill>
                  <a:srgbClr val="385623"/>
                </a:solidFill>
              </a:rPr>
              <a:t>Capitol visits</a:t>
            </a:r>
            <a:endParaRPr/>
          </a:p>
          <a:p>
            <a:pPr indent="0" lvl="0" marL="0" marR="0" rtl="0" algn="ctr">
              <a:lnSpc>
                <a:spcPct val="100000"/>
              </a:lnSpc>
              <a:spcBef>
                <a:spcPts val="0"/>
              </a:spcBef>
              <a:spcAft>
                <a:spcPts val="0"/>
              </a:spcAft>
              <a:buClr>
                <a:srgbClr val="385623"/>
              </a:buClr>
              <a:buSzPts val="2800"/>
              <a:buFont typeface="Calibri"/>
              <a:buNone/>
            </a:pPr>
            <a:r>
              <a:rPr b="1" lang="en-US">
                <a:solidFill>
                  <a:srgbClr val="385623"/>
                </a:solidFill>
              </a:rPr>
              <a:t>Rallies</a:t>
            </a:r>
            <a:endParaRPr/>
          </a:p>
          <a:p>
            <a:pPr indent="0" lvl="0" marL="0" marR="0" rtl="0" algn="ctr">
              <a:lnSpc>
                <a:spcPct val="100000"/>
              </a:lnSpc>
              <a:spcBef>
                <a:spcPts val="0"/>
              </a:spcBef>
              <a:spcAft>
                <a:spcPts val="0"/>
              </a:spcAft>
              <a:buClr>
                <a:srgbClr val="385623"/>
              </a:buClr>
              <a:buSzPts val="2800"/>
              <a:buFont typeface="Calibri"/>
              <a:buNone/>
            </a:pPr>
            <a:r>
              <a:rPr b="1" lang="en-US">
                <a:solidFill>
                  <a:srgbClr val="385623"/>
                </a:solidFill>
              </a:rPr>
              <a:t>Public meetings</a:t>
            </a:r>
            <a:endParaRPr/>
          </a:p>
          <a:p>
            <a:pPr indent="0" lvl="0" marL="0" marR="0" rtl="0" algn="ctr">
              <a:lnSpc>
                <a:spcPct val="100000"/>
              </a:lnSpc>
              <a:spcBef>
                <a:spcPts val="0"/>
              </a:spcBef>
              <a:spcAft>
                <a:spcPts val="0"/>
              </a:spcAft>
              <a:buClr>
                <a:srgbClr val="385623"/>
              </a:buClr>
              <a:buSzPts val="2800"/>
              <a:buFont typeface="Calibri"/>
              <a:buNone/>
            </a:pPr>
            <a:r>
              <a:rPr b="1" lang="en-US">
                <a:solidFill>
                  <a:srgbClr val="385623"/>
                </a:solidFill>
              </a:rPr>
              <a:t>District visits</a:t>
            </a:r>
            <a:endParaRPr/>
          </a:p>
          <a:p>
            <a:pPr indent="0" lvl="0" marL="0" marR="0" rtl="0" algn="ctr">
              <a:lnSpc>
                <a:spcPct val="100000"/>
              </a:lnSpc>
              <a:spcBef>
                <a:spcPts val="0"/>
              </a:spcBef>
              <a:spcAft>
                <a:spcPts val="0"/>
              </a:spcAft>
              <a:buClr>
                <a:srgbClr val="385623"/>
              </a:buClr>
              <a:buSzPts val="2800"/>
              <a:buFont typeface="Calibri"/>
              <a:buNone/>
            </a:pPr>
            <a:r>
              <a:rPr b="1" lang="en-US">
                <a:solidFill>
                  <a:srgbClr val="385623"/>
                </a:solidFill>
              </a:rPr>
              <a:t>Phone calls</a:t>
            </a:r>
            <a:endParaRPr/>
          </a:p>
          <a:p>
            <a:pPr indent="0" lvl="0" marL="0" marR="0" rtl="0" algn="ctr">
              <a:lnSpc>
                <a:spcPct val="100000"/>
              </a:lnSpc>
              <a:spcBef>
                <a:spcPts val="0"/>
              </a:spcBef>
              <a:spcAft>
                <a:spcPts val="0"/>
              </a:spcAft>
              <a:buClr>
                <a:srgbClr val="385623"/>
              </a:buClr>
              <a:buSzPts val="2800"/>
              <a:buFont typeface="Calibri"/>
              <a:buNone/>
            </a:pPr>
            <a:r>
              <a:rPr b="1" lang="en-US">
                <a:solidFill>
                  <a:srgbClr val="385623"/>
                </a:solidFill>
              </a:rPr>
              <a:t>Social media</a:t>
            </a:r>
            <a:endParaRPr/>
          </a:p>
          <a:p>
            <a:pPr indent="0" lvl="0" marL="0" marR="0" rtl="0" algn="ctr">
              <a:lnSpc>
                <a:spcPct val="100000"/>
              </a:lnSpc>
              <a:spcBef>
                <a:spcPts val="0"/>
              </a:spcBef>
              <a:spcAft>
                <a:spcPts val="0"/>
              </a:spcAft>
              <a:buClr>
                <a:srgbClr val="385623"/>
              </a:buClr>
              <a:buSzPts val="2800"/>
              <a:buFont typeface="Calibri"/>
              <a:buNone/>
            </a:pPr>
            <a:r>
              <a:rPr b="1" lang="en-US">
                <a:solidFill>
                  <a:srgbClr val="385623"/>
                </a:solidFill>
              </a:rPr>
              <a:t>USPS</a:t>
            </a:r>
            <a:endParaRPr/>
          </a:p>
          <a:p>
            <a:pPr indent="0" lvl="0" marL="0" marR="0" rtl="0" algn="l">
              <a:lnSpc>
                <a:spcPct val="100000"/>
              </a:lnSpc>
              <a:spcBef>
                <a:spcPts val="0"/>
              </a:spcBef>
              <a:spcAft>
                <a:spcPts val="0"/>
              </a:spcAft>
              <a:buClr>
                <a:schemeClr val="dk1"/>
              </a:buClr>
              <a:buSzPts val="2800"/>
              <a:buFont typeface="Calibri"/>
              <a:buNone/>
            </a:pPr>
            <a:r>
              <a:t/>
            </a:r>
            <a:endParaRPr/>
          </a:p>
          <a:p>
            <a:pPr indent="0" lvl="0" marL="0" marR="0" rtl="0" algn="l">
              <a:lnSpc>
                <a:spcPct val="100000"/>
              </a:lnSpc>
              <a:spcBef>
                <a:spcPts val="0"/>
              </a:spcBef>
              <a:spcAft>
                <a:spcPts val="0"/>
              </a:spcAft>
              <a:buClr>
                <a:schemeClr val="dk1"/>
              </a:buClr>
              <a:buSzPts val="2800"/>
              <a:buFont typeface="Calibri"/>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2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4400"/>
              <a:buFont typeface="Calibri"/>
              <a:buNone/>
            </a:pPr>
            <a:r>
              <a:rPr lang="en-US"/>
              <a:t>Social Media</a:t>
            </a:r>
            <a:endParaRPr/>
          </a:p>
        </p:txBody>
      </p:sp>
      <p:sp>
        <p:nvSpPr>
          <p:cNvPr id="175" name="Google Shape;175;p2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2800"/>
              <a:buChar char="•"/>
            </a:pPr>
            <a:r>
              <a:rPr lang="en-US"/>
              <a:t>Facebook—where your friends are</a:t>
            </a:r>
            <a:endParaRPr/>
          </a:p>
          <a:p>
            <a:pPr indent="-228600" lvl="0" marL="228600" rtl="0" algn="l">
              <a:lnSpc>
                <a:spcPct val="90000"/>
              </a:lnSpc>
              <a:spcBef>
                <a:spcPts val="1000"/>
              </a:spcBef>
              <a:spcAft>
                <a:spcPts val="0"/>
              </a:spcAft>
              <a:buClr>
                <a:schemeClr val="dk1"/>
              </a:buClr>
              <a:buSzPts val="2800"/>
              <a:buChar char="•"/>
            </a:pPr>
            <a:r>
              <a:rPr lang="en-US"/>
              <a:t>Instagram—where your kids and grandkids are</a:t>
            </a:r>
            <a:endParaRPr/>
          </a:p>
          <a:p>
            <a:pPr indent="-228600" lvl="0" marL="228600" rtl="0" algn="l">
              <a:lnSpc>
                <a:spcPct val="90000"/>
              </a:lnSpc>
              <a:spcBef>
                <a:spcPts val="1000"/>
              </a:spcBef>
              <a:spcAft>
                <a:spcPts val="0"/>
              </a:spcAft>
              <a:buClr>
                <a:schemeClr val="dk1"/>
              </a:buClr>
              <a:buSzPts val="2800"/>
              <a:buChar char="•"/>
            </a:pPr>
            <a:r>
              <a:rPr lang="en-US"/>
              <a:t>Twitter—where your lawmakers are</a:t>
            </a:r>
            <a:endParaRPr/>
          </a:p>
          <a:p>
            <a:pPr indent="-228600" lvl="0" marL="228600" rtl="0" algn="l">
              <a:lnSpc>
                <a:spcPct val="90000"/>
              </a:lnSpc>
              <a:spcBef>
                <a:spcPts val="1000"/>
              </a:spcBef>
              <a:spcAft>
                <a:spcPts val="0"/>
              </a:spcAft>
              <a:buClr>
                <a:schemeClr val="dk1"/>
              </a:buClr>
              <a:buSzPts val="2800"/>
              <a:buChar char="•"/>
            </a:pPr>
            <a:r>
              <a:rPr lang="en-US"/>
              <a:t>TikTok—a black hole from which you will never return</a:t>
            </a:r>
            <a:endParaRPr/>
          </a:p>
          <a:p>
            <a:pPr indent="-50800" lvl="0" marL="228600" rtl="0" algn="l">
              <a:lnSpc>
                <a:spcPct val="90000"/>
              </a:lnSpc>
              <a:spcBef>
                <a:spcPts val="1000"/>
              </a:spcBef>
              <a:spcAft>
                <a:spcPts val="0"/>
              </a:spcAft>
              <a:buClr>
                <a:schemeClr val="dk1"/>
              </a:buClr>
              <a:buSzPts val="2800"/>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