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>
            <p:ph type="ctrTitle"/>
          </p:nvPr>
        </p:nvSpPr>
        <p:spPr>
          <a:xfrm>
            <a:off x="795342" y="637954"/>
            <a:ext cx="8272458" cy="21402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</a:rPr>
              <a:t>Advocacy for the  Immigrant—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a New Administration, 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an Ongoing Challenge.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8727747" y="4208147"/>
            <a:ext cx="339126" cy="1938528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8728739" y="4098333"/>
            <a:ext cx="201857" cy="1874520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>
            <p:ph idx="1" type="subTitle"/>
          </p:nvPr>
        </p:nvSpPr>
        <p:spPr>
          <a:xfrm>
            <a:off x="795342" y="4377268"/>
            <a:ext cx="7970903" cy="128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760"/>
              <a:buNone/>
            </a:pPr>
            <a:r>
              <a:rPr lang="en-US" sz="1760">
                <a:solidFill>
                  <a:srgbClr val="FEFFFF"/>
                </a:solidFill>
              </a:rPr>
              <a:t>Michael Seifert, ACLU of Texas, Ports and Courts Co-Founder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1760"/>
              <a:buNone/>
            </a:pPr>
            <a:r>
              <a:rPr lang="en-US" sz="1760">
                <a:solidFill>
                  <a:srgbClr val="FEFFFF"/>
                </a:solidFill>
              </a:rPr>
              <a:t>Deacon Cindy Johnson, Volunteer at the Matamoros Asylum Camp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1760"/>
              <a:buNone/>
            </a:pPr>
            <a:r>
              <a:rPr lang="en-US" sz="1760">
                <a:solidFill>
                  <a:srgbClr val="FEFFFF"/>
                </a:solidFill>
              </a:rPr>
              <a:t>Rochelle Garza, ACLU of Texas, Staff Attorney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1760"/>
              <a:buNone/>
            </a:pPr>
            <a:r>
              <a:rPr lang="en-US" sz="1760">
                <a:solidFill>
                  <a:srgbClr val="FEFFFF"/>
                </a:solidFill>
              </a:rPr>
              <a:t>Dr. Marsha Griffin, M.D., Community for Children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2348" y="1798956"/>
            <a:ext cx="3010554" cy="4347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>
            <p:ph type="ctrTitle"/>
          </p:nvPr>
        </p:nvSpPr>
        <p:spPr>
          <a:xfrm>
            <a:off x="795342" y="637954"/>
            <a:ext cx="8272458" cy="21402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</a:rPr>
              <a:t>ACLU of Texas/Texas Impact Ports and Courts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8727747" y="4208147"/>
            <a:ext cx="339126" cy="1938528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8728739" y="4098333"/>
            <a:ext cx="201857" cy="1874520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>
            <p:ph idx="1" type="subTitle"/>
          </p:nvPr>
        </p:nvSpPr>
        <p:spPr>
          <a:xfrm>
            <a:off x="208859" y="4345011"/>
            <a:ext cx="7970903" cy="128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200"/>
              <a:buNone/>
            </a:pPr>
            <a:r>
              <a:rPr lang="en-US" sz="3200">
                <a:solidFill>
                  <a:srgbClr val="FEFFFF"/>
                </a:solidFill>
              </a:rPr>
              <a:t>Michael Seifert, ACLU of Texas,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3200"/>
              <a:buNone/>
            </a:pPr>
            <a:r>
              <a:rPr lang="en-US" sz="3200">
                <a:solidFill>
                  <a:srgbClr val="FEFFFF"/>
                </a:solidFill>
              </a:rPr>
              <a:t>Ports and Courts Co-Founder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, linedrawing&#10;&#10;Description automatically generated"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1341" y="3258207"/>
            <a:ext cx="3926921" cy="28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>
            <p:ph type="ctrTitle"/>
          </p:nvPr>
        </p:nvSpPr>
        <p:spPr>
          <a:xfrm>
            <a:off x="795342" y="637954"/>
            <a:ext cx="8272458" cy="21402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</a:rPr>
              <a:t>The Asylum Seekers’ Camp,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4400">
                <a:solidFill>
                  <a:srgbClr val="FFFFFF"/>
                </a:solidFill>
              </a:rPr>
              <a:t>Matamoros,Mexico</a:t>
            </a:r>
            <a:endParaRPr sz="4400">
              <a:solidFill>
                <a:srgbClr val="FFFFFF"/>
              </a:solidFill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8727747" y="4208147"/>
            <a:ext cx="339126" cy="1938528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8728739" y="4098333"/>
            <a:ext cx="201857" cy="1874520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>
            <p:ph idx="1" type="subTitle"/>
          </p:nvPr>
        </p:nvSpPr>
        <p:spPr>
          <a:xfrm>
            <a:off x="795342" y="4377268"/>
            <a:ext cx="7970903" cy="128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200"/>
              <a:buNone/>
            </a:pPr>
            <a:r>
              <a:rPr lang="en-US" sz="3200">
                <a:solidFill>
                  <a:srgbClr val="FEFFFF"/>
                </a:solidFill>
              </a:rPr>
              <a:t>Deacon Cindy Johnson, Volunteer,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3200"/>
              <a:buNone/>
            </a:pPr>
            <a:r>
              <a:rPr lang="en-US" sz="3200">
                <a:solidFill>
                  <a:srgbClr val="FEFFFF"/>
                </a:solidFill>
              </a:rPr>
              <a:t>Matamoros Asylum Camp</a:t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ildren in asylum seekers' camp"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5103" y="2796503"/>
            <a:ext cx="4466897" cy="3350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>
            <p:ph type="ctrTitle"/>
          </p:nvPr>
        </p:nvSpPr>
        <p:spPr>
          <a:xfrm>
            <a:off x="1436473" y="206420"/>
            <a:ext cx="8272458" cy="21402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</a:rPr>
              <a:t>It is Not Enough to Undo Trump</a:t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8727747" y="4208147"/>
            <a:ext cx="339126" cy="1938528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8728739" y="4098333"/>
            <a:ext cx="201857" cy="1874520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>
            <p:ph idx="1" type="subTitle"/>
          </p:nvPr>
        </p:nvSpPr>
        <p:spPr>
          <a:xfrm>
            <a:off x="795342" y="4377268"/>
            <a:ext cx="7970903" cy="128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200"/>
              <a:buNone/>
            </a:pPr>
            <a:r>
              <a:rPr lang="en-US" sz="3200">
                <a:solidFill>
                  <a:srgbClr val="FEFFFF"/>
                </a:solidFill>
              </a:rPr>
              <a:t>Rochelle Garza,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3200"/>
              <a:buNone/>
            </a:pPr>
            <a:r>
              <a:rPr lang="en-US" sz="3200">
                <a:solidFill>
                  <a:srgbClr val="FEFFFF"/>
                </a:solidFill>
              </a:rPr>
              <a:t>ACLU of Texas, Staff Attorney</a:t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oddler confronting Border Protection"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467" y="2552845"/>
            <a:ext cx="3980321" cy="359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>
            <p:ph type="ctrTitle"/>
          </p:nvPr>
        </p:nvSpPr>
        <p:spPr>
          <a:xfrm>
            <a:off x="795342" y="637954"/>
            <a:ext cx="8272458" cy="21402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</a:rPr>
              <a:t>“What then should we do?” </a:t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(Luke 3: 10)</a:t>
            </a:r>
            <a:br>
              <a:rPr lang="en-US" sz="2000">
                <a:solidFill>
                  <a:srgbClr val="FFFFFF"/>
                </a:solidFill>
              </a:rPr>
            </a:br>
            <a:endParaRPr sz="2000">
              <a:solidFill>
                <a:srgbClr val="FFFFFF"/>
              </a:solidFill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8727747" y="4208147"/>
            <a:ext cx="339126" cy="1938528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8728739" y="4098333"/>
            <a:ext cx="201857" cy="1874520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>
            <p:ph idx="1" type="subTitle"/>
          </p:nvPr>
        </p:nvSpPr>
        <p:spPr>
          <a:xfrm>
            <a:off x="795342" y="4377268"/>
            <a:ext cx="7970903" cy="1280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200"/>
              <a:buNone/>
            </a:pPr>
            <a:r>
              <a:rPr lang="en-US" sz="3200">
                <a:solidFill>
                  <a:srgbClr val="FEFFFF"/>
                </a:solidFill>
              </a:rPr>
              <a:t>Dr. Marsha Griffin, M.D.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FFFF"/>
              </a:buClr>
              <a:buSzPts val="3200"/>
              <a:buNone/>
            </a:pPr>
            <a:r>
              <a:rPr lang="en-US" sz="3200">
                <a:solidFill>
                  <a:srgbClr val="FEFFFF"/>
                </a:solidFill>
              </a:rPr>
              <a:t>Community for Children</a:t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oup of people posing for the camera&#10;&#10;Description automatically generated with medium confidence" id="144" name="Google Shape;1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4193" y="2272763"/>
            <a:ext cx="3861711" cy="386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